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67" r:id="rId14"/>
    <p:sldId id="268" r:id="rId15"/>
    <p:sldId id="269" r:id="rId16"/>
    <p:sldId id="270" r:id="rId17"/>
    <p:sldId id="271" r:id="rId18"/>
    <p:sldId id="272" r:id="rId19"/>
    <p:sldId id="273" r:id="rId20"/>
    <p:sldId id="274" r:id="rId21"/>
    <p:sldId id="275" r:id="rId22"/>
    <p:sldId id="276" r:id="rId23"/>
    <p:sldId id="279" r:id="rId24"/>
    <p:sldId id="277" r:id="rId25"/>
  </p:sldIdLst>
  <p:sldSz cx="18288000" cy="10287000"/>
  <p:notesSz cx="6858000" cy="9144000"/>
  <p:embeddedFontLst>
    <p:embeddedFont>
      <p:font typeface="Jua" pitchFamily="2" charset="-127"/>
      <p:regular r:id="rId27"/>
    </p:embeddedFont>
    <p:embeddedFont>
      <p:font typeface="Dreaming Outloud Sans"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6327" autoAdjust="0"/>
  </p:normalViewPr>
  <p:slideViewPr>
    <p:cSldViewPr>
      <p:cViewPr varScale="1">
        <p:scale>
          <a:sx n="85" d="100"/>
          <a:sy n="85" d="100"/>
        </p:scale>
        <p:origin x="504"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3F17B-8564-9A48-B0F1-0CB08CBEA56D}"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4C88A-6601-FE4E-A325-BF3A0358C116}" type="slidenum">
              <a:rPr lang="en-US" smtClean="0"/>
              <a:t>‹#›</a:t>
            </a:fld>
            <a:endParaRPr lang="en-US"/>
          </a:p>
        </p:txBody>
      </p:sp>
    </p:spTree>
    <p:extLst>
      <p:ext uri="{BB962C8B-B14F-4D97-AF65-F5344CB8AC3E}">
        <p14:creationId xmlns:p14="http://schemas.microsoft.com/office/powerpoint/2010/main" val="2263744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CA" sz="1800" kern="100" dirty="0">
                <a:effectLst/>
                <a:latin typeface="Aptos" panose="020B0004020202020204" pitchFamily="34" charset="0"/>
                <a:ea typeface="DengXian" panose="02010600030101010101" pitchFamily="2" charset="-122"/>
                <a:cs typeface="Times New Roman" panose="02020603050405020304" pitchFamily="18" charset="0"/>
              </a:rPr>
              <a:t>Problem/Opportunity: </a:t>
            </a:r>
          </a:p>
          <a:p>
            <a:pPr>
              <a:lnSpc>
                <a:spcPct val="115000"/>
              </a:lnSpc>
              <a:spcAft>
                <a:spcPts val="800"/>
              </a:spcAft>
            </a:pPr>
            <a:r>
              <a:rPr lang="en-CA" sz="1800" kern="100" dirty="0">
                <a:effectLst/>
                <a:latin typeface="Aptos" panose="020B0004020202020204" pitchFamily="34" charset="0"/>
                <a:ea typeface="DengXian" panose="02010600030101010101" pitchFamily="2" charset="-122"/>
                <a:cs typeface="Times New Roman" panose="02020603050405020304" pitchFamily="18" charset="0"/>
              </a:rPr>
              <a:t>At Northeastern University, students face mounting mental health challenges, particularly our international community who must navigate additional pressures like cultural adaptation and homesickness. While mental health resources exist on campus, they're limited and often don't fully address the diverse needs of our international students.</a:t>
            </a:r>
          </a:p>
          <a:p>
            <a:pPr>
              <a:lnSpc>
                <a:spcPct val="115000"/>
              </a:lnSpc>
              <a:spcAft>
                <a:spcPts val="800"/>
              </a:spcAft>
            </a:pPr>
            <a:r>
              <a:rPr lang="en-CA" sz="1800" kern="100" dirty="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CA" sz="1800" kern="100" dirty="0">
                <a:effectLst/>
                <a:latin typeface="Aptos" panose="020B0004020202020204" pitchFamily="34" charset="0"/>
                <a:ea typeface="DengXian" panose="02010600030101010101" pitchFamily="2" charset="-122"/>
                <a:cs typeface="Times New Roman" panose="02020603050405020304" pitchFamily="18" charset="0"/>
              </a:rPr>
              <a:t>Solution: </a:t>
            </a:r>
          </a:p>
          <a:p>
            <a:pPr>
              <a:lnSpc>
                <a:spcPct val="115000"/>
              </a:lnSpc>
              <a:spcAft>
                <a:spcPts val="800"/>
              </a:spcAft>
            </a:pPr>
            <a:r>
              <a:rPr lang="en-CA" sz="1800" kern="100" dirty="0" err="1">
                <a:effectLst/>
                <a:latin typeface="Aptos" panose="020B0004020202020204" pitchFamily="34" charset="0"/>
                <a:ea typeface="DengXian" panose="02010600030101010101" pitchFamily="2" charset="-122"/>
                <a:cs typeface="Times New Roman" panose="02020603050405020304" pitchFamily="18" charset="0"/>
              </a:rPr>
              <a:t>NUwellness</a:t>
            </a:r>
            <a:r>
              <a:rPr lang="en-CA" sz="1800" kern="100" dirty="0">
                <a:effectLst/>
                <a:latin typeface="Aptos" panose="020B0004020202020204" pitchFamily="34" charset="0"/>
                <a:ea typeface="DengXian" panose="02010600030101010101" pitchFamily="2" charset="-122"/>
                <a:cs typeface="Times New Roman" panose="02020603050405020304" pitchFamily="18" charset="0"/>
              </a:rPr>
              <a:t> is a comprehensive mobile platform that combines practical productivity with mental wellness support. The app features: a versatile to-do list system and essential wellness tools.</a:t>
            </a:r>
          </a:p>
          <a:p>
            <a:endParaRPr lang="en-US" dirty="0"/>
          </a:p>
        </p:txBody>
      </p:sp>
      <p:sp>
        <p:nvSpPr>
          <p:cNvPr id="4" name="Slide Number Placeholder 3"/>
          <p:cNvSpPr>
            <a:spLocks noGrp="1"/>
          </p:cNvSpPr>
          <p:nvPr>
            <p:ph type="sldNum" sz="quarter" idx="5"/>
          </p:nvPr>
        </p:nvSpPr>
        <p:spPr/>
        <p:txBody>
          <a:bodyPr/>
          <a:lstStyle/>
          <a:p>
            <a:fld id="{B024C88A-6601-FE4E-A325-BF3A0358C116}" type="slidenum">
              <a:rPr lang="en-US" smtClean="0"/>
              <a:t>3</a:t>
            </a:fld>
            <a:endParaRPr lang="en-US"/>
          </a:p>
        </p:txBody>
      </p:sp>
    </p:spTree>
    <p:extLst>
      <p:ext uri="{BB962C8B-B14F-4D97-AF65-F5344CB8AC3E}">
        <p14:creationId xmlns:p14="http://schemas.microsoft.com/office/powerpoint/2010/main" val="220997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4C88A-6601-FE4E-A325-BF3A0358C116}" type="slidenum">
              <a:rPr lang="en-US" smtClean="0"/>
              <a:t>5</a:t>
            </a:fld>
            <a:endParaRPr lang="en-US"/>
          </a:p>
        </p:txBody>
      </p:sp>
    </p:spTree>
    <p:extLst>
      <p:ext uri="{BB962C8B-B14F-4D97-AF65-F5344CB8AC3E}">
        <p14:creationId xmlns:p14="http://schemas.microsoft.com/office/powerpoint/2010/main" val="337694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sv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2.sv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openstreetmap.org/" TargetMode="Externa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6.sv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svg"/><Relationship Id="rId7" Type="http://schemas.openxmlformats.org/officeDocument/2006/relationships/image" Target="../media/image24.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svg"/><Relationship Id="rId7" Type="http://schemas.openxmlformats.org/officeDocument/2006/relationships/image" Target="../media/image24.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33.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svg"/><Relationship Id="rId7" Type="http://schemas.openxmlformats.org/officeDocument/2006/relationships/image" Target="../media/image24.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2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a:off x="2138501" y="-2016917"/>
            <a:ext cx="14034810" cy="14034810"/>
          </a:xfrm>
          <a:custGeom>
            <a:avLst/>
            <a:gdLst/>
            <a:ahLst/>
            <a:cxnLst/>
            <a:rect l="l" t="t" r="r" b="b"/>
            <a:pathLst>
              <a:path w="14034810" h="14034810">
                <a:moveTo>
                  <a:pt x="0" y="0"/>
                </a:moveTo>
                <a:lnTo>
                  <a:pt x="14034810" y="0"/>
                </a:lnTo>
                <a:lnTo>
                  <a:pt x="14034810" y="14034811"/>
                </a:lnTo>
                <a:lnTo>
                  <a:pt x="0" y="14034811"/>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645084" y="-571393"/>
            <a:ext cx="5567170" cy="4635934"/>
          </a:xfrm>
          <a:custGeom>
            <a:avLst/>
            <a:gdLst/>
            <a:ahLst/>
            <a:cxnLst/>
            <a:rect l="l" t="t" r="r" b="b"/>
            <a:pathLst>
              <a:path w="5567170" h="4635934">
                <a:moveTo>
                  <a:pt x="0" y="4635934"/>
                </a:moveTo>
                <a:lnTo>
                  <a:pt x="5567170" y="4635934"/>
                </a:lnTo>
                <a:lnTo>
                  <a:pt x="5567170" y="0"/>
                </a:lnTo>
                <a:lnTo>
                  <a:pt x="0" y="0"/>
                </a:lnTo>
                <a:lnTo>
                  <a:pt x="0" y="4635934"/>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9806040" flipV="1">
            <a:off x="13997438" y="619689"/>
            <a:ext cx="6523723" cy="6523723"/>
          </a:xfrm>
          <a:custGeom>
            <a:avLst/>
            <a:gdLst/>
            <a:ahLst/>
            <a:cxnLst/>
            <a:rect l="l" t="t" r="r" b="b"/>
            <a:pathLst>
              <a:path w="6523723" h="6523723">
                <a:moveTo>
                  <a:pt x="0" y="6523723"/>
                </a:moveTo>
                <a:lnTo>
                  <a:pt x="6523724" y="6523723"/>
                </a:lnTo>
                <a:lnTo>
                  <a:pt x="6523724" y="0"/>
                </a:lnTo>
                <a:lnTo>
                  <a:pt x="0" y="0"/>
                </a:lnTo>
                <a:lnTo>
                  <a:pt x="0" y="6523723"/>
                </a:lnTo>
                <a:close/>
              </a:path>
            </a:pathLst>
          </a:custGeom>
          <a:blipFill>
            <a:blip r:embed="rId6">
              <a:alphaModFix amt="4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3526524" y="19050"/>
            <a:ext cx="10756369" cy="10287000"/>
          </a:xfrm>
          <a:custGeom>
            <a:avLst/>
            <a:gdLst/>
            <a:ahLst/>
            <a:cxnLst/>
            <a:rect l="l" t="t" r="r" b="b"/>
            <a:pathLst>
              <a:path w="10756369" h="10287000">
                <a:moveTo>
                  <a:pt x="0" y="0"/>
                </a:moveTo>
                <a:lnTo>
                  <a:pt x="10756369" y="0"/>
                </a:lnTo>
                <a:lnTo>
                  <a:pt x="10756369" y="10287000"/>
                </a:lnTo>
                <a:lnTo>
                  <a:pt x="0" y="10287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179026" y="816221"/>
            <a:ext cx="2464185" cy="4073034"/>
          </a:xfrm>
          <a:custGeom>
            <a:avLst/>
            <a:gdLst/>
            <a:ahLst/>
            <a:cxnLst/>
            <a:rect l="l" t="t" r="r" b="b"/>
            <a:pathLst>
              <a:path w="2464185" h="4073034">
                <a:moveTo>
                  <a:pt x="0" y="0"/>
                </a:moveTo>
                <a:lnTo>
                  <a:pt x="2464185" y="0"/>
                </a:lnTo>
                <a:lnTo>
                  <a:pt x="2464185" y="4073033"/>
                </a:lnTo>
                <a:lnTo>
                  <a:pt x="0" y="40730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4646317" y="6096000"/>
            <a:ext cx="9066803" cy="3162300"/>
          </a:xfrm>
          <a:prstGeom prst="rect">
            <a:avLst/>
          </a:prstGeom>
        </p:spPr>
        <p:txBody>
          <a:bodyPr lIns="0" tIns="0" rIns="0" bIns="0" rtlCol="0" anchor="t">
            <a:spAutoFit/>
          </a:bodyPr>
          <a:lstStyle/>
          <a:p>
            <a:pPr algn="ctr">
              <a:lnSpc>
                <a:spcPts val="11279"/>
              </a:lnSpc>
            </a:pPr>
            <a:r>
              <a:rPr lang="en-US" sz="9399">
                <a:solidFill>
                  <a:srgbClr val="474242"/>
                </a:solidFill>
                <a:latin typeface="Jua"/>
                <a:ea typeface="Jua"/>
                <a:cs typeface="Jua"/>
                <a:sym typeface="Jua"/>
              </a:rPr>
              <a:t>APP</a:t>
            </a:r>
          </a:p>
          <a:p>
            <a:pPr algn="ctr">
              <a:lnSpc>
                <a:spcPts val="11956"/>
              </a:lnSpc>
            </a:pPr>
            <a:endParaRPr lang="en-US" sz="9399">
              <a:solidFill>
                <a:srgbClr val="474242"/>
              </a:solidFill>
              <a:latin typeface="Jua"/>
              <a:ea typeface="Jua"/>
              <a:cs typeface="Jua"/>
              <a:sym typeface="Jua"/>
            </a:endParaRPr>
          </a:p>
        </p:txBody>
      </p:sp>
      <p:sp>
        <p:nvSpPr>
          <p:cNvPr id="8" name="TextBox 8"/>
          <p:cNvSpPr txBox="1"/>
          <p:nvPr/>
        </p:nvSpPr>
        <p:spPr>
          <a:xfrm>
            <a:off x="4467809" y="2586038"/>
            <a:ext cx="9226262" cy="1933575"/>
          </a:xfrm>
          <a:prstGeom prst="rect">
            <a:avLst/>
          </a:prstGeom>
        </p:spPr>
        <p:txBody>
          <a:bodyPr lIns="0" tIns="0" rIns="0" bIns="0" rtlCol="0" anchor="t">
            <a:spAutoFit/>
          </a:bodyPr>
          <a:lstStyle/>
          <a:p>
            <a:pPr algn="ctr">
              <a:lnSpc>
                <a:spcPts val="13199"/>
              </a:lnSpc>
            </a:pPr>
            <a:r>
              <a:rPr lang="en-US" sz="10999">
                <a:solidFill>
                  <a:srgbClr val="474242"/>
                </a:solidFill>
                <a:latin typeface="Jua"/>
                <a:ea typeface="Jua"/>
                <a:cs typeface="Jua"/>
                <a:sym typeface="Jua"/>
              </a:rPr>
              <a:t>NU</a:t>
            </a:r>
          </a:p>
        </p:txBody>
      </p:sp>
      <p:sp>
        <p:nvSpPr>
          <p:cNvPr id="9" name="TextBox 9"/>
          <p:cNvSpPr txBox="1"/>
          <p:nvPr/>
        </p:nvSpPr>
        <p:spPr>
          <a:xfrm>
            <a:off x="4627267" y="3990975"/>
            <a:ext cx="9066803" cy="2438400"/>
          </a:xfrm>
          <a:prstGeom prst="rect">
            <a:avLst/>
          </a:prstGeom>
        </p:spPr>
        <p:txBody>
          <a:bodyPr lIns="0" tIns="0" rIns="0" bIns="0" rtlCol="0" anchor="t">
            <a:spAutoFit/>
          </a:bodyPr>
          <a:lstStyle/>
          <a:p>
            <a:pPr algn="ctr">
              <a:lnSpc>
                <a:spcPts val="16679"/>
              </a:lnSpc>
              <a:spcBef>
                <a:spcPct val="0"/>
              </a:spcBef>
            </a:pPr>
            <a:r>
              <a:rPr lang="en-US" sz="13899">
                <a:solidFill>
                  <a:srgbClr val="FFC580"/>
                </a:solidFill>
                <a:latin typeface="Jua"/>
                <a:ea typeface="Jua"/>
                <a:cs typeface="Jua"/>
                <a:sym typeface="Jua"/>
              </a:rPr>
              <a:t>W</a:t>
            </a:r>
            <a:r>
              <a:rPr lang="en-US" sz="13899">
                <a:solidFill>
                  <a:srgbClr val="FDEBAC"/>
                </a:solidFill>
                <a:latin typeface="Jua"/>
                <a:ea typeface="Jua"/>
                <a:cs typeface="Jua"/>
                <a:sym typeface="Jua"/>
              </a:rPr>
              <a:t>E</a:t>
            </a:r>
            <a:r>
              <a:rPr lang="en-US" sz="13899">
                <a:solidFill>
                  <a:srgbClr val="EDD8DE"/>
                </a:solidFill>
                <a:latin typeface="Jua"/>
                <a:ea typeface="Jua"/>
                <a:cs typeface="Jua"/>
                <a:sym typeface="Jua"/>
              </a:rPr>
              <a:t>L</a:t>
            </a:r>
            <a:r>
              <a:rPr lang="en-US" sz="13899">
                <a:solidFill>
                  <a:srgbClr val="A0CED9"/>
                </a:solidFill>
                <a:latin typeface="Jua"/>
                <a:ea typeface="Jua"/>
                <a:cs typeface="Jua"/>
                <a:sym typeface="Jua"/>
              </a:rPr>
              <a:t>L</a:t>
            </a:r>
            <a:r>
              <a:rPr lang="en-US" sz="13899">
                <a:solidFill>
                  <a:srgbClr val="CDEAC0"/>
                </a:solidFill>
                <a:latin typeface="Jua"/>
                <a:ea typeface="Jua"/>
                <a:cs typeface="Jua"/>
                <a:sym typeface="Jua"/>
              </a:rPr>
              <a:t>N</a:t>
            </a:r>
            <a:r>
              <a:rPr lang="en-US" sz="13899">
                <a:solidFill>
                  <a:srgbClr val="FDEBAC"/>
                </a:solidFill>
                <a:latin typeface="Jua"/>
                <a:ea typeface="Jua"/>
                <a:cs typeface="Jua"/>
                <a:sym typeface="Jua"/>
              </a:rPr>
              <a:t>E</a:t>
            </a:r>
            <a:r>
              <a:rPr lang="en-US" sz="13899">
                <a:solidFill>
                  <a:srgbClr val="FFC580"/>
                </a:solidFill>
                <a:latin typeface="Jua"/>
                <a:ea typeface="Jua"/>
                <a:cs typeface="Jua"/>
                <a:sym typeface="Jua"/>
              </a:rPr>
              <a:t>S</a:t>
            </a:r>
            <a:r>
              <a:rPr lang="en-US" sz="13899">
                <a:solidFill>
                  <a:srgbClr val="EDD8DE"/>
                </a:solidFill>
                <a:latin typeface="Jua"/>
                <a:ea typeface="Jua"/>
                <a:cs typeface="Jua"/>
                <a:sym typeface="Jua"/>
              </a:rPr>
              <a:t>S</a:t>
            </a:r>
          </a:p>
        </p:txBody>
      </p:sp>
      <p:sp>
        <p:nvSpPr>
          <p:cNvPr id="10" name="Freeform 10"/>
          <p:cNvSpPr/>
          <p:nvPr/>
        </p:nvSpPr>
        <p:spPr>
          <a:xfrm>
            <a:off x="-2266250" y="6315075"/>
            <a:ext cx="5792774" cy="5835212"/>
          </a:xfrm>
          <a:custGeom>
            <a:avLst/>
            <a:gdLst/>
            <a:ahLst/>
            <a:cxnLst/>
            <a:rect l="l" t="t" r="r" b="b"/>
            <a:pathLst>
              <a:path w="5792774" h="5835212">
                <a:moveTo>
                  <a:pt x="0" y="0"/>
                </a:moveTo>
                <a:lnTo>
                  <a:pt x="5792774" y="0"/>
                </a:lnTo>
                <a:lnTo>
                  <a:pt x="5792774" y="5835212"/>
                </a:lnTo>
                <a:lnTo>
                  <a:pt x="0" y="5835212"/>
                </a:lnTo>
                <a:lnTo>
                  <a:pt x="0" y="0"/>
                </a:lnTo>
                <a:close/>
              </a:path>
            </a:pathLst>
          </a:custGeom>
          <a:blipFill>
            <a:blip r:embed="rId12">
              <a:alphaModFix amt="70000"/>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6025625" y="7157698"/>
            <a:ext cx="2779012" cy="2799371"/>
          </a:xfrm>
          <a:custGeom>
            <a:avLst/>
            <a:gdLst/>
            <a:ahLst/>
            <a:cxnLst/>
            <a:rect l="l" t="t" r="r" b="b"/>
            <a:pathLst>
              <a:path w="2779012" h="2799371">
                <a:moveTo>
                  <a:pt x="0" y="0"/>
                </a:moveTo>
                <a:lnTo>
                  <a:pt x="2779012" y="0"/>
                </a:lnTo>
                <a:lnTo>
                  <a:pt x="2779012" y="2799371"/>
                </a:lnTo>
                <a:lnTo>
                  <a:pt x="0" y="2799371"/>
                </a:lnTo>
                <a:lnTo>
                  <a:pt x="0" y="0"/>
                </a:lnTo>
                <a:close/>
              </a:path>
            </a:pathLst>
          </a:custGeom>
          <a:blipFill>
            <a:blip r:embed="rId12">
              <a:alphaModFix amt="70000"/>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rot="-1718473">
            <a:off x="14759426" y="8215850"/>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14">
              <a:alphaModFix amt="65000"/>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TextBox 13"/>
          <p:cNvSpPr txBox="1"/>
          <p:nvPr/>
        </p:nvSpPr>
        <p:spPr>
          <a:xfrm>
            <a:off x="10175944" y="7324725"/>
            <a:ext cx="9226262" cy="809625"/>
          </a:xfrm>
          <a:prstGeom prst="rect">
            <a:avLst/>
          </a:prstGeom>
        </p:spPr>
        <p:txBody>
          <a:bodyPr lIns="0" tIns="0" rIns="0" bIns="0" rtlCol="0" anchor="t">
            <a:spAutoFit/>
          </a:bodyPr>
          <a:lstStyle/>
          <a:p>
            <a:pPr algn="ctr">
              <a:lnSpc>
                <a:spcPts val="5521"/>
              </a:lnSpc>
            </a:pPr>
            <a:r>
              <a:rPr lang="en-US" sz="4600">
                <a:solidFill>
                  <a:srgbClr val="474242"/>
                </a:solidFill>
                <a:latin typeface="Jua"/>
                <a:ea typeface="Jua"/>
                <a:cs typeface="Jua"/>
                <a:sym typeface="Jua"/>
              </a:rPr>
              <a:t>Shuojun Chen</a:t>
            </a:r>
          </a:p>
        </p:txBody>
      </p:sp>
      <p:sp>
        <p:nvSpPr>
          <p:cNvPr id="14" name="TextBox 14"/>
          <p:cNvSpPr txBox="1"/>
          <p:nvPr/>
        </p:nvSpPr>
        <p:spPr>
          <a:xfrm>
            <a:off x="10175944" y="8095421"/>
            <a:ext cx="9226262" cy="809625"/>
          </a:xfrm>
          <a:prstGeom prst="rect">
            <a:avLst/>
          </a:prstGeom>
        </p:spPr>
        <p:txBody>
          <a:bodyPr lIns="0" tIns="0" rIns="0" bIns="0" rtlCol="0" anchor="t">
            <a:spAutoFit/>
          </a:bodyPr>
          <a:lstStyle/>
          <a:p>
            <a:pPr algn="ctr">
              <a:lnSpc>
                <a:spcPts val="5521"/>
              </a:lnSpc>
            </a:pPr>
            <a:r>
              <a:rPr lang="en-US" sz="4600">
                <a:solidFill>
                  <a:srgbClr val="474242"/>
                </a:solidFill>
                <a:latin typeface="Jua"/>
                <a:ea typeface="Jua"/>
                <a:cs typeface="Jua"/>
                <a:sym typeface="Jua"/>
              </a:rPr>
              <a:t>Weiwei Liu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811971" y="123834"/>
            <a:ext cx="7945593" cy="1143000"/>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Tools-Mood Tracker</a:t>
            </a:r>
          </a:p>
        </p:txBody>
      </p:sp>
      <p:sp>
        <p:nvSpPr>
          <p:cNvPr id="5" name="Freeform 5"/>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067790" y="2247909"/>
            <a:ext cx="3643010" cy="7629340"/>
          </a:xfrm>
          <a:custGeom>
            <a:avLst/>
            <a:gdLst/>
            <a:ahLst/>
            <a:cxnLst/>
            <a:rect l="l" t="t" r="r" b="b"/>
            <a:pathLst>
              <a:path w="3643010" h="7629340">
                <a:moveTo>
                  <a:pt x="0" y="0"/>
                </a:moveTo>
                <a:lnTo>
                  <a:pt x="3643010" y="0"/>
                </a:lnTo>
                <a:lnTo>
                  <a:pt x="3643010" y="7629341"/>
                </a:lnTo>
                <a:lnTo>
                  <a:pt x="0" y="7629341"/>
                </a:lnTo>
                <a:lnTo>
                  <a:pt x="0" y="0"/>
                </a:lnTo>
                <a:close/>
              </a:path>
            </a:pathLst>
          </a:custGeom>
          <a:blipFill>
            <a:blip r:embed="rId6"/>
            <a:stretch>
              <a:fillRect/>
            </a:stretch>
          </a:blipFill>
        </p:spPr>
        <p:txBody>
          <a:bodyPr/>
          <a:lstStyle/>
          <a:p>
            <a:endParaRPr lang="en-US"/>
          </a:p>
        </p:txBody>
      </p:sp>
      <p:sp>
        <p:nvSpPr>
          <p:cNvPr id="7" name="Freeform 7"/>
          <p:cNvSpPr/>
          <p:nvPr/>
        </p:nvSpPr>
        <p:spPr>
          <a:xfrm rot="1385958">
            <a:off x="6882022" y="3527852"/>
            <a:ext cx="1157028" cy="1109300"/>
          </a:xfrm>
          <a:custGeom>
            <a:avLst/>
            <a:gdLst/>
            <a:ahLst/>
            <a:cxnLst/>
            <a:rect l="l" t="t" r="r" b="b"/>
            <a:pathLst>
              <a:path w="1157028" h="1109300">
                <a:moveTo>
                  <a:pt x="0" y="0"/>
                </a:moveTo>
                <a:lnTo>
                  <a:pt x="1157028" y="0"/>
                </a:lnTo>
                <a:lnTo>
                  <a:pt x="1157028" y="1109300"/>
                </a:lnTo>
                <a:lnTo>
                  <a:pt x="0" y="1109300"/>
                </a:lnTo>
                <a:lnTo>
                  <a:pt x="0" y="0"/>
                </a:lnTo>
                <a:close/>
              </a:path>
            </a:pathLst>
          </a:custGeom>
          <a:blipFill>
            <a:blip r:embed="rId7"/>
            <a:stretch>
              <a:fillRect/>
            </a:stretch>
          </a:blipFill>
        </p:spPr>
        <p:txBody>
          <a:bodyPr/>
          <a:lstStyle/>
          <a:p>
            <a:endParaRPr lang="en-US"/>
          </a:p>
        </p:txBody>
      </p:sp>
      <p:sp>
        <p:nvSpPr>
          <p:cNvPr id="8" name="Freeform 8"/>
          <p:cNvSpPr/>
          <p:nvPr/>
        </p:nvSpPr>
        <p:spPr>
          <a:xfrm rot="3294400">
            <a:off x="6908495" y="4755494"/>
            <a:ext cx="1336552" cy="1281419"/>
          </a:xfrm>
          <a:custGeom>
            <a:avLst/>
            <a:gdLst/>
            <a:ahLst/>
            <a:cxnLst/>
            <a:rect l="l" t="t" r="r" b="b"/>
            <a:pathLst>
              <a:path w="1336552" h="1281419">
                <a:moveTo>
                  <a:pt x="0" y="0"/>
                </a:moveTo>
                <a:lnTo>
                  <a:pt x="1336551" y="0"/>
                </a:lnTo>
                <a:lnTo>
                  <a:pt x="1336551" y="1281419"/>
                </a:lnTo>
                <a:lnTo>
                  <a:pt x="0" y="1281419"/>
                </a:lnTo>
                <a:lnTo>
                  <a:pt x="0" y="0"/>
                </a:lnTo>
                <a:close/>
              </a:path>
            </a:pathLst>
          </a:custGeom>
          <a:blipFill>
            <a:blip r:embed="rId7"/>
            <a:stretch>
              <a:fillRect/>
            </a:stretch>
          </a:blipFill>
        </p:spPr>
        <p:txBody>
          <a:bodyPr/>
          <a:lstStyle/>
          <a:p>
            <a:endParaRPr lang="en-US"/>
          </a:p>
        </p:txBody>
      </p:sp>
      <p:sp>
        <p:nvSpPr>
          <p:cNvPr id="9" name="Freeform 9"/>
          <p:cNvSpPr/>
          <p:nvPr/>
        </p:nvSpPr>
        <p:spPr>
          <a:xfrm rot="3697445">
            <a:off x="6995576" y="5503024"/>
            <a:ext cx="1821180" cy="1746056"/>
          </a:xfrm>
          <a:custGeom>
            <a:avLst/>
            <a:gdLst/>
            <a:ahLst/>
            <a:cxnLst/>
            <a:rect l="l" t="t" r="r" b="b"/>
            <a:pathLst>
              <a:path w="1821180" h="1746056">
                <a:moveTo>
                  <a:pt x="0" y="0"/>
                </a:moveTo>
                <a:lnTo>
                  <a:pt x="1821180" y="0"/>
                </a:lnTo>
                <a:lnTo>
                  <a:pt x="1821180" y="1746056"/>
                </a:lnTo>
                <a:lnTo>
                  <a:pt x="0" y="1746056"/>
                </a:lnTo>
                <a:lnTo>
                  <a:pt x="0" y="0"/>
                </a:lnTo>
                <a:close/>
              </a:path>
            </a:pathLst>
          </a:custGeom>
          <a:blipFill>
            <a:blip r:embed="rId7"/>
            <a:stretch>
              <a:fillRect/>
            </a:stretch>
          </a:blipFill>
        </p:spPr>
        <p:txBody>
          <a:bodyPr/>
          <a:lstStyle/>
          <a:p>
            <a:endParaRPr lang="en-US"/>
          </a:p>
        </p:txBody>
      </p:sp>
      <p:sp>
        <p:nvSpPr>
          <p:cNvPr id="10" name="Freeform 10"/>
          <p:cNvSpPr/>
          <p:nvPr/>
        </p:nvSpPr>
        <p:spPr>
          <a:xfrm rot="4310679">
            <a:off x="6911396" y="6383761"/>
            <a:ext cx="1851863" cy="1775473"/>
          </a:xfrm>
          <a:custGeom>
            <a:avLst/>
            <a:gdLst/>
            <a:ahLst/>
            <a:cxnLst/>
            <a:rect l="l" t="t" r="r" b="b"/>
            <a:pathLst>
              <a:path w="1851863" h="1775473">
                <a:moveTo>
                  <a:pt x="0" y="0"/>
                </a:moveTo>
                <a:lnTo>
                  <a:pt x="1851863" y="0"/>
                </a:lnTo>
                <a:lnTo>
                  <a:pt x="1851863" y="1775473"/>
                </a:lnTo>
                <a:lnTo>
                  <a:pt x="0" y="1775473"/>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8842565" y="3434802"/>
            <a:ext cx="6206133" cy="647700"/>
          </a:xfrm>
          <a:prstGeom prst="rect">
            <a:avLst/>
          </a:prstGeom>
        </p:spPr>
        <p:txBody>
          <a:bodyPr lIns="0" tIns="0" rIns="0" bIns="0" rtlCol="0" anchor="t">
            <a:spAutoFit/>
          </a:bodyPr>
          <a:lstStyle/>
          <a:p>
            <a:pPr algn="ctr">
              <a:lnSpc>
                <a:spcPts val="5120"/>
              </a:lnSpc>
              <a:spcBef>
                <a:spcPct val="0"/>
              </a:spcBef>
            </a:pPr>
            <a:r>
              <a:rPr lang="en-US" sz="4267">
                <a:solidFill>
                  <a:srgbClr val="000000"/>
                </a:solidFill>
                <a:latin typeface="Dreaming Outloud Sans"/>
                <a:ea typeface="Dreaming Outloud Sans"/>
                <a:cs typeface="Dreaming Outloud Sans"/>
                <a:sym typeface="Dreaming Outloud Sans"/>
              </a:rPr>
              <a:t>have reminder notification</a:t>
            </a:r>
          </a:p>
        </p:txBody>
      </p:sp>
      <p:sp>
        <p:nvSpPr>
          <p:cNvPr id="12" name="TextBox 12"/>
          <p:cNvSpPr txBox="1"/>
          <p:nvPr/>
        </p:nvSpPr>
        <p:spPr>
          <a:xfrm>
            <a:off x="8842565" y="5143500"/>
            <a:ext cx="6526411" cy="647700"/>
          </a:xfrm>
          <a:prstGeom prst="rect">
            <a:avLst/>
          </a:prstGeom>
        </p:spPr>
        <p:txBody>
          <a:bodyPr lIns="0" tIns="0" rIns="0" bIns="0" rtlCol="0" anchor="t">
            <a:spAutoFit/>
          </a:bodyPr>
          <a:lstStyle/>
          <a:p>
            <a:pPr algn="ctr">
              <a:lnSpc>
                <a:spcPts val="5120"/>
              </a:lnSpc>
              <a:spcBef>
                <a:spcPct val="0"/>
              </a:spcBef>
            </a:pPr>
            <a:r>
              <a:rPr lang="en-US" sz="4267">
                <a:solidFill>
                  <a:srgbClr val="000000"/>
                </a:solidFill>
                <a:latin typeface="Dreaming Outloud Sans"/>
                <a:ea typeface="Dreaming Outloud Sans"/>
                <a:cs typeface="Dreaming Outloud Sans"/>
                <a:sym typeface="Dreaming Outloud Sans"/>
              </a:rPr>
              <a:t>choose the daily energy level</a:t>
            </a:r>
          </a:p>
        </p:txBody>
      </p:sp>
      <p:sp>
        <p:nvSpPr>
          <p:cNvPr id="13" name="TextBox 13"/>
          <p:cNvSpPr txBox="1"/>
          <p:nvPr/>
        </p:nvSpPr>
        <p:spPr>
          <a:xfrm>
            <a:off x="9144000" y="6376052"/>
            <a:ext cx="3130451" cy="647700"/>
          </a:xfrm>
          <a:prstGeom prst="rect">
            <a:avLst/>
          </a:prstGeom>
        </p:spPr>
        <p:txBody>
          <a:bodyPr lIns="0" tIns="0" rIns="0" bIns="0" rtlCol="0" anchor="t">
            <a:spAutoFit/>
          </a:bodyPr>
          <a:lstStyle/>
          <a:p>
            <a:pPr algn="ctr">
              <a:lnSpc>
                <a:spcPts val="5120"/>
              </a:lnSpc>
              <a:spcBef>
                <a:spcPct val="0"/>
              </a:spcBef>
            </a:pPr>
            <a:r>
              <a:rPr lang="en-US" sz="4267">
                <a:solidFill>
                  <a:srgbClr val="000000"/>
                </a:solidFill>
                <a:latin typeface="Dreaming Outloud Sans"/>
                <a:ea typeface="Dreaming Outloud Sans"/>
                <a:cs typeface="Dreaming Outloud Sans"/>
                <a:sym typeface="Dreaming Outloud Sans"/>
              </a:rPr>
              <a:t>write journals</a:t>
            </a:r>
          </a:p>
        </p:txBody>
      </p:sp>
      <p:sp>
        <p:nvSpPr>
          <p:cNvPr id="14" name="TextBox 14"/>
          <p:cNvSpPr txBox="1"/>
          <p:nvPr/>
        </p:nvSpPr>
        <p:spPr>
          <a:xfrm>
            <a:off x="9089901" y="7457769"/>
            <a:ext cx="8169399" cy="1295400"/>
          </a:xfrm>
          <a:prstGeom prst="rect">
            <a:avLst/>
          </a:prstGeom>
        </p:spPr>
        <p:txBody>
          <a:bodyPr lIns="0" tIns="0" rIns="0" bIns="0" rtlCol="0" anchor="t">
            <a:spAutoFit/>
          </a:bodyPr>
          <a:lstStyle/>
          <a:p>
            <a:pPr algn="ctr">
              <a:lnSpc>
                <a:spcPts val="5120"/>
              </a:lnSpc>
            </a:pPr>
            <a:r>
              <a:rPr lang="en-US" sz="4267">
                <a:solidFill>
                  <a:srgbClr val="000000"/>
                </a:solidFill>
                <a:latin typeface="Dreaming Outloud Sans"/>
                <a:ea typeface="Dreaming Outloud Sans"/>
                <a:cs typeface="Dreaming Outloud Sans"/>
                <a:sym typeface="Dreaming Outloud Sans"/>
              </a:rPr>
              <a:t>take a photo to record the moment</a:t>
            </a:r>
          </a:p>
          <a:p>
            <a:pPr algn="ctr">
              <a:lnSpc>
                <a:spcPts val="5120"/>
              </a:lnSpc>
              <a:spcBef>
                <a:spcPct val="0"/>
              </a:spcBef>
            </a:pPr>
            <a:endParaRPr lang="en-US" sz="4267">
              <a:solidFill>
                <a:srgbClr val="000000"/>
              </a:solidFill>
              <a:latin typeface="Dreaming Outloud Sans"/>
              <a:ea typeface="Dreaming Outloud Sans"/>
              <a:cs typeface="Dreaming Outloud Sans"/>
              <a:sym typeface="Dreaming Outloud Sans"/>
            </a:endParaRPr>
          </a:p>
        </p:txBody>
      </p:sp>
      <p:sp>
        <p:nvSpPr>
          <p:cNvPr id="15" name="Freeform 15"/>
          <p:cNvSpPr/>
          <p:nvPr/>
        </p:nvSpPr>
        <p:spPr>
          <a:xfrm rot="5679192">
            <a:off x="6500010" y="7311379"/>
            <a:ext cx="2403027" cy="2303902"/>
          </a:xfrm>
          <a:custGeom>
            <a:avLst/>
            <a:gdLst/>
            <a:ahLst/>
            <a:cxnLst/>
            <a:rect l="l" t="t" r="r" b="b"/>
            <a:pathLst>
              <a:path w="2403027" h="2303902">
                <a:moveTo>
                  <a:pt x="0" y="0"/>
                </a:moveTo>
                <a:lnTo>
                  <a:pt x="2403027" y="0"/>
                </a:lnTo>
                <a:lnTo>
                  <a:pt x="2403027" y="2303902"/>
                </a:lnTo>
                <a:lnTo>
                  <a:pt x="0" y="2303902"/>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8969384" y="8991600"/>
            <a:ext cx="4208785" cy="1295400"/>
          </a:xfrm>
          <a:prstGeom prst="rect">
            <a:avLst/>
          </a:prstGeom>
        </p:spPr>
        <p:txBody>
          <a:bodyPr lIns="0" tIns="0" rIns="0" bIns="0" rtlCol="0" anchor="t">
            <a:spAutoFit/>
          </a:bodyPr>
          <a:lstStyle/>
          <a:p>
            <a:pPr algn="ctr">
              <a:lnSpc>
                <a:spcPts val="5120"/>
              </a:lnSpc>
            </a:pPr>
            <a:r>
              <a:rPr lang="en-US" sz="4267">
                <a:solidFill>
                  <a:srgbClr val="000000"/>
                </a:solidFill>
                <a:latin typeface="Dreaming Outloud Sans"/>
                <a:ea typeface="Dreaming Outloud Sans"/>
                <a:cs typeface="Dreaming Outloud Sans"/>
                <a:sym typeface="Dreaming Outloud Sans"/>
              </a:rPr>
              <a:t>select the location</a:t>
            </a:r>
          </a:p>
          <a:p>
            <a:pPr algn="ctr">
              <a:lnSpc>
                <a:spcPts val="5120"/>
              </a:lnSpc>
              <a:spcBef>
                <a:spcPct val="0"/>
              </a:spcBef>
            </a:pPr>
            <a:endParaRPr lang="en-US" sz="4267">
              <a:solidFill>
                <a:srgbClr val="000000"/>
              </a:solidFill>
              <a:latin typeface="Dreaming Outloud Sans"/>
              <a:ea typeface="Dreaming Outloud Sans"/>
              <a:cs typeface="Dreaming Outloud Sans"/>
              <a:sym typeface="Dreaming Outloud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811971" y="123834"/>
            <a:ext cx="7945593" cy="1143000"/>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Tools-Mood Tracker</a:t>
            </a:r>
          </a:p>
        </p:txBody>
      </p:sp>
      <p:sp>
        <p:nvSpPr>
          <p:cNvPr id="5" name="Freeform 5"/>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023789" y="2551110"/>
            <a:ext cx="11301259" cy="6046174"/>
          </a:xfrm>
          <a:custGeom>
            <a:avLst/>
            <a:gdLst/>
            <a:ahLst/>
            <a:cxnLst/>
            <a:rect l="l" t="t" r="r" b="b"/>
            <a:pathLst>
              <a:path w="11301259" h="6046174">
                <a:moveTo>
                  <a:pt x="0" y="0"/>
                </a:moveTo>
                <a:lnTo>
                  <a:pt x="11301259" y="0"/>
                </a:lnTo>
                <a:lnTo>
                  <a:pt x="11301259" y="6046174"/>
                </a:lnTo>
                <a:lnTo>
                  <a:pt x="0" y="604617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5811971" y="9106635"/>
            <a:ext cx="11301259" cy="647700"/>
          </a:xfrm>
          <a:prstGeom prst="rect">
            <a:avLst/>
          </a:prstGeom>
        </p:spPr>
        <p:txBody>
          <a:bodyPr lIns="0" tIns="0" rIns="0" bIns="0" rtlCol="0" anchor="t">
            <a:spAutoFit/>
          </a:bodyPr>
          <a:lstStyle/>
          <a:p>
            <a:pPr algn="ctr">
              <a:lnSpc>
                <a:spcPts val="5120"/>
              </a:lnSpc>
              <a:spcBef>
                <a:spcPct val="0"/>
              </a:spcBef>
            </a:pPr>
            <a:r>
              <a:rPr lang="en-US" sz="4267">
                <a:solidFill>
                  <a:srgbClr val="000000"/>
                </a:solidFill>
                <a:latin typeface="Dreaming Outloud Sans"/>
                <a:ea typeface="Dreaming Outloud Sans"/>
                <a:cs typeface="Dreaming Outloud Sans"/>
                <a:sym typeface="Dreaming Outloud Sans"/>
              </a:rPr>
              <a:t>save the entry and store in database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a:extLst>
            <a:ext uri="{FF2B5EF4-FFF2-40B4-BE49-F238E27FC236}">
              <a16:creationId xmlns:a16="http://schemas.microsoft.com/office/drawing/2014/main" id="{D9BFE068-C018-D05F-B210-CE617AAE9F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39EDCB-E15A-CDFD-0132-5A8EAD18D676}"/>
              </a:ext>
            </a:extLst>
          </p:cNvPr>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537050B9-92CF-386E-0583-813883EB6554}"/>
              </a:ext>
            </a:extLst>
          </p:cNvPr>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8452C827-5306-291D-4309-CA437EC29BD1}"/>
              </a:ext>
            </a:extLst>
          </p:cNvPr>
          <p:cNvSpPr txBox="1"/>
          <p:nvPr/>
        </p:nvSpPr>
        <p:spPr>
          <a:xfrm>
            <a:off x="5811971" y="123834"/>
            <a:ext cx="7945593" cy="947888"/>
          </a:xfrm>
          <a:prstGeom prst="rect">
            <a:avLst/>
          </a:prstGeom>
        </p:spPr>
        <p:txBody>
          <a:bodyPr lIns="0" tIns="0" rIns="0" bIns="0" rtlCol="0" anchor="t">
            <a:spAutoFit/>
          </a:bodyPr>
          <a:lstStyle/>
          <a:p>
            <a:pPr marL="0" marR="0" lvl="0" indent="0" algn="ctr" defTabSz="914400" rtl="0" eaLnBrk="1" fontAlgn="auto" latinLnBrk="0" hangingPunct="1">
              <a:lnSpc>
                <a:spcPts val="7789"/>
              </a:lnSpc>
              <a:spcBef>
                <a:spcPts val="0"/>
              </a:spcBef>
              <a:spcAft>
                <a:spcPts val="0"/>
              </a:spcAft>
              <a:buClrTx/>
              <a:buSzTx/>
              <a:buFontTx/>
              <a:buNone/>
              <a:tabLst/>
              <a:defRPr/>
            </a:pPr>
            <a:r>
              <a:rPr kumimoji="0" lang="en-US" altLang="zh-CN" sz="6491" b="0" i="0" u="none" strike="noStrike" kern="1200" cap="none" spc="0" normalizeH="0" baseline="0" noProof="0" dirty="0">
                <a:ln>
                  <a:noFill/>
                </a:ln>
                <a:solidFill>
                  <a:srgbClr val="474242"/>
                </a:solidFill>
                <a:effectLst/>
                <a:uLnTx/>
                <a:uFillTx/>
                <a:latin typeface="Jua"/>
                <a:ea typeface="Jua"/>
                <a:cs typeface="Jua"/>
                <a:sym typeface="Jua"/>
              </a:rPr>
              <a:t>Location</a:t>
            </a:r>
            <a:r>
              <a:rPr kumimoji="0" lang="zh-CN" altLang="en-US" sz="6491" b="0" i="0" u="none" strike="noStrike" kern="1200" cap="none" spc="0" normalizeH="0" baseline="0" noProof="0" dirty="0">
                <a:ln>
                  <a:noFill/>
                </a:ln>
                <a:solidFill>
                  <a:srgbClr val="474242"/>
                </a:solidFill>
                <a:effectLst/>
                <a:uLnTx/>
                <a:uFillTx/>
                <a:latin typeface="Jua"/>
                <a:ea typeface="Jua"/>
                <a:cs typeface="Jua"/>
                <a:sym typeface="Jua"/>
              </a:rPr>
              <a:t> </a:t>
            </a:r>
            <a:r>
              <a:rPr kumimoji="0" lang="en-US" altLang="zh-CN" sz="6491" b="0" i="0" u="none" strike="noStrike" kern="1200" cap="none" spc="0" normalizeH="0" baseline="0" noProof="0" dirty="0">
                <a:ln>
                  <a:noFill/>
                </a:ln>
                <a:solidFill>
                  <a:srgbClr val="474242"/>
                </a:solidFill>
                <a:effectLst/>
                <a:uLnTx/>
                <a:uFillTx/>
                <a:latin typeface="Jua"/>
                <a:ea typeface="Jua"/>
                <a:cs typeface="Jua"/>
                <a:sym typeface="Jua"/>
              </a:rPr>
              <a:t>Map</a:t>
            </a:r>
            <a:endParaRPr kumimoji="0" lang="en-US" sz="6491" b="0" i="0" u="none" strike="noStrike" kern="1200" cap="none" spc="0" normalizeH="0" baseline="0" noProof="0" dirty="0">
              <a:ln>
                <a:noFill/>
              </a:ln>
              <a:solidFill>
                <a:srgbClr val="474242"/>
              </a:solidFill>
              <a:effectLst/>
              <a:uLnTx/>
              <a:uFillTx/>
              <a:latin typeface="Jua"/>
              <a:ea typeface="Jua"/>
              <a:cs typeface="Jua"/>
              <a:sym typeface="Jua"/>
            </a:endParaRPr>
          </a:p>
        </p:txBody>
      </p:sp>
      <p:sp>
        <p:nvSpPr>
          <p:cNvPr id="5" name="Freeform 5">
            <a:extLst>
              <a:ext uri="{FF2B5EF4-FFF2-40B4-BE49-F238E27FC236}">
                <a16:creationId xmlns:a16="http://schemas.microsoft.com/office/drawing/2014/main" id="{93FF50FA-DAC6-2DAE-A7E5-762935EBE73F}"/>
              </a:ext>
            </a:extLst>
          </p:cNvPr>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a:extLst>
              <a:ext uri="{FF2B5EF4-FFF2-40B4-BE49-F238E27FC236}">
                <a16:creationId xmlns:a16="http://schemas.microsoft.com/office/drawing/2014/main" id="{4F21610C-0C4F-7DE6-C84B-7E9914A7DB51}"/>
              </a:ext>
            </a:extLst>
          </p:cNvPr>
          <p:cNvSpPr txBox="1"/>
          <p:nvPr/>
        </p:nvSpPr>
        <p:spPr>
          <a:xfrm>
            <a:off x="10900611" y="2171700"/>
            <a:ext cx="5713905" cy="5891998"/>
          </a:xfrm>
          <a:prstGeom prst="rect">
            <a:avLst/>
          </a:prstGeom>
        </p:spPr>
        <p:txBody>
          <a:bodyPr wrap="square" lIns="0" tIns="0" rIns="0" bIns="0" rtlCol="0" anchor="t">
            <a:spAutoFit/>
          </a:bodyPr>
          <a:lstStyle/>
          <a:p>
            <a:pPr marL="571500" marR="0" lvl="0" indent="-571500" defTabSz="914400" rtl="0" eaLnBrk="1" fontAlgn="auto" latinLnBrk="0" hangingPunct="1">
              <a:lnSpc>
                <a:spcPts val="5120"/>
              </a:lnSpc>
              <a:spcBef>
                <a:spcPct val="0"/>
              </a:spcBef>
              <a:spcAft>
                <a:spcPts val="0"/>
              </a:spcAft>
              <a:buClrTx/>
              <a:buSzTx/>
              <a:buFont typeface="Arial" panose="020B0604020202020204" pitchFamily="34" charset="0"/>
              <a:buChar char="•"/>
              <a:tabLst/>
              <a:defRPr/>
            </a:pPr>
            <a:r>
              <a:rPr lang="en-US" altLang="zh-CN" sz="4267" dirty="0">
                <a:solidFill>
                  <a:srgbClr val="000000"/>
                </a:solidFill>
                <a:latin typeface="Dreaming Outloud Sans"/>
                <a:ea typeface="Dreaming Outloud Sans"/>
                <a:cs typeface="Dreaming Outloud Sans"/>
                <a:sym typeface="Dreaming Outloud Sans"/>
              </a:rPr>
              <a:t>Map</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set</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default</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to</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Vancouver</a:t>
            </a:r>
          </a:p>
          <a:p>
            <a:pPr marL="571500" marR="0" lvl="0" indent="-571500" defTabSz="914400" rtl="0" eaLnBrk="1" fontAlgn="auto" latinLnBrk="0" hangingPunct="1">
              <a:lnSpc>
                <a:spcPts val="5120"/>
              </a:lnSpc>
              <a:spcBef>
                <a:spcPct val="0"/>
              </a:spcBef>
              <a:spcAft>
                <a:spcPts val="0"/>
              </a:spcAft>
              <a:buClrTx/>
              <a:buSzTx/>
              <a:buFont typeface="Arial" panose="020B0604020202020204" pitchFamily="34" charset="0"/>
              <a:buChar char="•"/>
              <a:tabLst/>
              <a:defRPr/>
            </a:pPr>
            <a:r>
              <a:rPr lang="en-US" altLang="zh-CN" sz="4267" dirty="0">
                <a:solidFill>
                  <a:srgbClr val="000000"/>
                </a:solidFill>
                <a:latin typeface="Dreaming Outloud Sans"/>
                <a:ea typeface="Dreaming Outloud Sans"/>
                <a:cs typeface="Dreaming Outloud Sans"/>
                <a:sym typeface="Dreaming Outloud Sans"/>
              </a:rPr>
              <a:t>Multiple</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types</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of</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wellness</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facilities</a:t>
            </a:r>
          </a:p>
          <a:p>
            <a:pPr marL="571500" marR="0" lvl="0" indent="-571500" defTabSz="914400" rtl="0" eaLnBrk="1" fontAlgn="auto" latinLnBrk="0" hangingPunct="1">
              <a:lnSpc>
                <a:spcPts val="5120"/>
              </a:lnSpc>
              <a:spcBef>
                <a:spcPct val="0"/>
              </a:spcBef>
              <a:spcAft>
                <a:spcPts val="0"/>
              </a:spcAft>
              <a:buClrTx/>
              <a:buSzTx/>
              <a:buFont typeface="Arial" panose="020B0604020202020204" pitchFamily="34" charset="0"/>
              <a:buChar char="•"/>
              <a:tabLst/>
              <a:defRPr/>
            </a:pP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Show</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the</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location</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name</a:t>
            </a:r>
          </a:p>
          <a:p>
            <a:pPr marL="571500" marR="0" lvl="0" indent="-571500" defTabSz="914400" rtl="0" eaLnBrk="1" fontAlgn="auto" latinLnBrk="0" hangingPunct="1">
              <a:lnSpc>
                <a:spcPts val="5120"/>
              </a:lnSpc>
              <a:spcBef>
                <a:spcPct val="0"/>
              </a:spcBef>
              <a:spcAft>
                <a:spcPts val="0"/>
              </a:spcAft>
              <a:buClrTx/>
              <a:buSzTx/>
              <a:buFont typeface="Arial" panose="020B0604020202020204" pitchFamily="34" charset="0"/>
              <a:buChar char="•"/>
              <a:tabLst/>
              <a:defRPr/>
            </a:pP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Allow</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change</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and</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delete</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the</a:t>
            </a:r>
            <a:r>
              <a:rPr lang="zh-CN" altLang="en-US" sz="4267" dirty="0">
                <a:solidFill>
                  <a:srgbClr val="000000"/>
                </a:solidFill>
                <a:latin typeface="Dreaming Outloud Sans"/>
                <a:ea typeface="Dreaming Outloud Sans"/>
                <a:cs typeface="Dreaming Outloud Sans"/>
                <a:sym typeface="Dreaming Outloud Sans"/>
              </a:rPr>
              <a:t> </a:t>
            </a:r>
            <a:r>
              <a:rPr lang="en-US" altLang="zh-CN" sz="4267" dirty="0">
                <a:solidFill>
                  <a:srgbClr val="000000"/>
                </a:solidFill>
                <a:latin typeface="Dreaming Outloud Sans"/>
                <a:ea typeface="Dreaming Outloud Sans"/>
                <a:cs typeface="Dreaming Outloud Sans"/>
                <a:sym typeface="Dreaming Outloud Sans"/>
              </a:rPr>
              <a:t>marker</a:t>
            </a:r>
          </a:p>
          <a:p>
            <a:pPr marL="571500" indent="-571500">
              <a:lnSpc>
                <a:spcPts val="5120"/>
              </a:lnSpc>
              <a:spcBef>
                <a:spcPct val="0"/>
              </a:spcBef>
              <a:buFont typeface="Arial" panose="020B0604020202020204" pitchFamily="34" charset="0"/>
              <a:buChar char="•"/>
            </a:pP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API:</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Open</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Street</a:t>
            </a:r>
            <a:r>
              <a:rPr kumimoji="0" lang="zh-CN" altLang="en-US"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 </a:t>
            </a:r>
            <a:r>
              <a:rPr kumimoji="0" lang="en-US" altLang="zh-CN" sz="4267" b="0" i="0" u="none" strike="noStrike" kern="1200" cap="none" spc="0" normalizeH="0" baseline="0" noProof="0" dirty="0">
                <a:ln>
                  <a:noFill/>
                </a:ln>
                <a:solidFill>
                  <a:srgbClr val="000000"/>
                </a:solidFill>
                <a:effectLst/>
                <a:uLnTx/>
                <a:uFillTx/>
                <a:latin typeface="Dreaming Outloud Sans"/>
                <a:ea typeface="Dreaming Outloud Sans"/>
                <a:cs typeface="Dreaming Outloud Sans"/>
                <a:sym typeface="Dreaming Outloud Sans"/>
              </a:rPr>
              <a:t>Map</a:t>
            </a:r>
            <a:endParaRPr lang="en-CA" sz="4400" b="0" i="0" u="none" strike="noStrike" dirty="0">
              <a:effectLst/>
              <a:latin typeface="Google Sans"/>
              <a:hlinkClick r:id="rId6"/>
            </a:endParaRPr>
          </a:p>
        </p:txBody>
      </p:sp>
      <p:pic>
        <p:nvPicPr>
          <p:cNvPr id="9" name="Picture 8" descr="A map of a city&#10;&#10;Description automatically generated">
            <a:extLst>
              <a:ext uri="{FF2B5EF4-FFF2-40B4-BE49-F238E27FC236}">
                <a16:creationId xmlns:a16="http://schemas.microsoft.com/office/drawing/2014/main" id="{9A6B226D-DCF5-34DF-FCB0-F4D5A97BC1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233" y="1613233"/>
            <a:ext cx="3295973" cy="7161252"/>
          </a:xfrm>
          <a:prstGeom prst="rect">
            <a:avLst/>
          </a:prstGeom>
        </p:spPr>
      </p:pic>
      <p:pic>
        <p:nvPicPr>
          <p:cNvPr id="11" name="Picture 10" descr="A screenshot of a map&#10;&#10;Description automatically generated">
            <a:extLst>
              <a:ext uri="{FF2B5EF4-FFF2-40B4-BE49-F238E27FC236}">
                <a16:creationId xmlns:a16="http://schemas.microsoft.com/office/drawing/2014/main" id="{FED60936-0E0F-ABC8-CAFB-DE5E9EFB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8170" y="1613233"/>
            <a:ext cx="3249618" cy="7060534"/>
          </a:xfrm>
          <a:prstGeom prst="rect">
            <a:avLst/>
          </a:prstGeom>
        </p:spPr>
      </p:pic>
    </p:spTree>
    <p:extLst>
      <p:ext uri="{BB962C8B-B14F-4D97-AF65-F5344CB8AC3E}">
        <p14:creationId xmlns:p14="http://schemas.microsoft.com/office/powerpoint/2010/main" val="36614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2551230" y="2764389"/>
            <a:ext cx="4469581" cy="5831406"/>
            <a:chOff x="0" y="0"/>
            <a:chExt cx="5959441" cy="7775209"/>
          </a:xfrm>
        </p:grpSpPr>
        <p:sp>
          <p:nvSpPr>
            <p:cNvPr id="3" name="Freeform 3"/>
            <p:cNvSpPr/>
            <p:nvPr/>
          </p:nvSpPr>
          <p:spPr>
            <a:xfrm rot="5400000">
              <a:off x="-1901124" y="1901124"/>
              <a:ext cx="7775209" cy="3972961"/>
            </a:xfrm>
            <a:custGeom>
              <a:avLst/>
              <a:gdLst/>
              <a:ahLst/>
              <a:cxnLst/>
              <a:rect l="l" t="t" r="r" b="b"/>
              <a:pathLst>
                <a:path w="7775209" h="3972961">
                  <a:moveTo>
                    <a:pt x="0" y="0"/>
                  </a:moveTo>
                  <a:lnTo>
                    <a:pt x="7775209" y="0"/>
                  </a:lnTo>
                  <a:lnTo>
                    <a:pt x="7775209" y="3972961"/>
                  </a:lnTo>
                  <a:lnTo>
                    <a:pt x="0" y="3972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85357" y="1901124"/>
              <a:ext cx="7775209" cy="3972961"/>
            </a:xfrm>
            <a:custGeom>
              <a:avLst/>
              <a:gdLst/>
              <a:ahLst/>
              <a:cxnLst/>
              <a:rect l="l" t="t" r="r" b="b"/>
              <a:pathLst>
                <a:path w="7775209" h="3972961">
                  <a:moveTo>
                    <a:pt x="0" y="0"/>
                  </a:moveTo>
                  <a:lnTo>
                    <a:pt x="7775208" y="0"/>
                  </a:lnTo>
                  <a:lnTo>
                    <a:pt x="7775208" y="3972961"/>
                  </a:lnTo>
                  <a:lnTo>
                    <a:pt x="0" y="3972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2985319" y="3486444"/>
            <a:ext cx="4035492" cy="4899534"/>
          </a:xfrm>
          <a:prstGeom prst="rect">
            <a:avLst/>
          </a:prstGeom>
        </p:spPr>
        <p:txBody>
          <a:bodyPr lIns="0" tIns="0" rIns="0" bIns="0" rtlCol="0" anchor="t">
            <a:spAutoFit/>
          </a:bodyPr>
          <a:lstStyle/>
          <a:p>
            <a:pPr marL="0" lvl="0" indent="0" algn="ctr">
              <a:lnSpc>
                <a:spcPts val="5571"/>
              </a:lnSpc>
              <a:spcBef>
                <a:spcPct val="0"/>
              </a:spcBef>
            </a:pPr>
            <a:r>
              <a:rPr lang="en-US" sz="3979">
                <a:solidFill>
                  <a:srgbClr val="474242"/>
                </a:solidFill>
                <a:latin typeface="Dreaming Outloud Sans"/>
                <a:ea typeface="Dreaming Outloud Sans"/>
                <a:cs typeface="Dreaming Outloud Sans"/>
                <a:sym typeface="Dreaming Outloud Sans"/>
              </a:rPr>
              <a:t>Offers guided prompts to help users challenge unhelpful thinking patterns and reframe their mindset.</a:t>
            </a:r>
          </a:p>
        </p:txBody>
      </p:sp>
      <p:sp>
        <p:nvSpPr>
          <p:cNvPr id="6" name="TextBox 6"/>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Tools-Challenging Negative Thoughts</a:t>
            </a:r>
          </a:p>
        </p:txBody>
      </p:sp>
      <p:sp>
        <p:nvSpPr>
          <p:cNvPr id="7" name="Freeform 7"/>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9816700" y="1694125"/>
            <a:ext cx="4092357" cy="8592875"/>
          </a:xfrm>
          <a:custGeom>
            <a:avLst/>
            <a:gdLst/>
            <a:ahLst/>
            <a:cxnLst/>
            <a:rect l="l" t="t" r="r" b="b"/>
            <a:pathLst>
              <a:path w="4092357" h="8592875">
                <a:moveTo>
                  <a:pt x="0" y="0"/>
                </a:moveTo>
                <a:lnTo>
                  <a:pt x="4092357" y="0"/>
                </a:lnTo>
                <a:lnTo>
                  <a:pt x="4092357" y="8592875"/>
                </a:lnTo>
                <a:lnTo>
                  <a:pt x="0" y="8592875"/>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11285385" y="2764389"/>
            <a:ext cx="4252537" cy="5548231"/>
            <a:chOff x="0" y="0"/>
            <a:chExt cx="5670049" cy="7397642"/>
          </a:xfrm>
        </p:grpSpPr>
        <p:sp>
          <p:nvSpPr>
            <p:cNvPr id="3" name="Freeform 3"/>
            <p:cNvSpPr/>
            <p:nvPr/>
          </p:nvSpPr>
          <p:spPr>
            <a:xfrm rot="5400000">
              <a:off x="-1808805" y="1808805"/>
              <a:ext cx="7397642" cy="3780032"/>
            </a:xfrm>
            <a:custGeom>
              <a:avLst/>
              <a:gdLst/>
              <a:ahLst/>
              <a:cxnLst/>
              <a:rect l="l" t="t" r="r" b="b"/>
              <a:pathLst>
                <a:path w="7397642" h="3780032">
                  <a:moveTo>
                    <a:pt x="0" y="0"/>
                  </a:moveTo>
                  <a:lnTo>
                    <a:pt x="7397642" y="0"/>
                  </a:lnTo>
                  <a:lnTo>
                    <a:pt x="7397642" y="3780032"/>
                  </a:lnTo>
                  <a:lnTo>
                    <a:pt x="0" y="3780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81212" y="1808805"/>
              <a:ext cx="7397642" cy="3780032"/>
            </a:xfrm>
            <a:custGeom>
              <a:avLst/>
              <a:gdLst/>
              <a:ahLst/>
              <a:cxnLst/>
              <a:rect l="l" t="t" r="r" b="b"/>
              <a:pathLst>
                <a:path w="7397642" h="3780032">
                  <a:moveTo>
                    <a:pt x="0" y="0"/>
                  </a:moveTo>
                  <a:lnTo>
                    <a:pt x="7397641" y="0"/>
                  </a:lnTo>
                  <a:lnTo>
                    <a:pt x="7397641" y="3780032"/>
                  </a:lnTo>
                  <a:lnTo>
                    <a:pt x="0" y="3780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dirty="0">
                <a:solidFill>
                  <a:srgbClr val="474242"/>
                </a:solidFill>
                <a:latin typeface="Jua"/>
                <a:ea typeface="Jua"/>
                <a:cs typeface="Jua"/>
                <a:sym typeface="Jua"/>
              </a:rPr>
              <a:t>Tools-Challenging Negative Thoughts</a:t>
            </a:r>
          </a:p>
        </p:txBody>
      </p:sp>
      <p:sp>
        <p:nvSpPr>
          <p:cNvPr id="6" name="Freeform 6"/>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0977892" y="3843480"/>
            <a:ext cx="4867523" cy="1718419"/>
          </a:xfrm>
          <a:prstGeom prst="rect">
            <a:avLst/>
          </a:prstGeom>
        </p:spPr>
        <p:txBody>
          <a:bodyPr lIns="0" tIns="0" rIns="0" bIns="0" rtlCol="0" anchor="t">
            <a:spAutoFit/>
          </a:bodyPr>
          <a:lstStyle/>
          <a:p>
            <a:pPr marL="0" lvl="0" indent="0" algn="ctr">
              <a:lnSpc>
                <a:spcPts val="6720"/>
              </a:lnSpc>
              <a:spcBef>
                <a:spcPct val="0"/>
              </a:spcBef>
            </a:pPr>
            <a:r>
              <a:rPr lang="en-US" sz="4800" dirty="0">
                <a:solidFill>
                  <a:srgbClr val="474242"/>
                </a:solidFill>
                <a:latin typeface="Dreaming Outloud Sans"/>
                <a:ea typeface="Dreaming Outloud Sans"/>
                <a:cs typeface="Dreaming Outloud Sans"/>
                <a:sym typeface="Dreaming Outloud Sans"/>
              </a:rPr>
              <a:t> check</a:t>
            </a:r>
            <a:r>
              <a:rPr lang="en-US" altLang="zh-CN" sz="4800" dirty="0">
                <a:solidFill>
                  <a:srgbClr val="474242"/>
                </a:solidFill>
                <a:latin typeface="Dreaming Outloud Sans"/>
                <a:ea typeface="Dreaming Outloud Sans"/>
                <a:cs typeface="Dreaming Outloud Sans"/>
                <a:sym typeface="Dreaming Outloud Sans"/>
              </a:rPr>
              <a:t>,</a:t>
            </a:r>
            <a:r>
              <a:rPr lang="zh-CN" altLang="en-US" sz="4800" dirty="0">
                <a:solidFill>
                  <a:srgbClr val="474242"/>
                </a:solidFill>
                <a:latin typeface="Dreaming Outloud Sans"/>
                <a:ea typeface="Dreaming Outloud Sans"/>
                <a:cs typeface="Dreaming Outloud Sans"/>
                <a:sym typeface="Dreaming Outloud Sans"/>
              </a:rPr>
              <a:t> </a:t>
            </a:r>
            <a:r>
              <a:rPr lang="en-US" altLang="zh-CN" sz="4800" dirty="0">
                <a:solidFill>
                  <a:srgbClr val="474242"/>
                </a:solidFill>
                <a:latin typeface="Dreaming Outloud Sans"/>
                <a:ea typeface="Dreaming Outloud Sans"/>
                <a:cs typeface="Dreaming Outloud Sans"/>
                <a:sym typeface="Dreaming Outloud Sans"/>
              </a:rPr>
              <a:t>edit,</a:t>
            </a:r>
            <a:r>
              <a:rPr lang="zh-CN" altLang="en-US" sz="4800" dirty="0">
                <a:solidFill>
                  <a:srgbClr val="474242"/>
                </a:solidFill>
                <a:latin typeface="Dreaming Outloud Sans"/>
                <a:ea typeface="Dreaming Outloud Sans"/>
                <a:cs typeface="Dreaming Outloud Sans"/>
                <a:sym typeface="Dreaming Outloud Sans"/>
              </a:rPr>
              <a:t> </a:t>
            </a:r>
            <a:r>
              <a:rPr lang="en-US" altLang="zh-CN" sz="4800" dirty="0">
                <a:solidFill>
                  <a:srgbClr val="474242"/>
                </a:solidFill>
                <a:latin typeface="Dreaming Outloud Sans"/>
                <a:ea typeface="Dreaming Outloud Sans"/>
                <a:cs typeface="Dreaming Outloud Sans"/>
                <a:sym typeface="Dreaming Outloud Sans"/>
              </a:rPr>
              <a:t>and</a:t>
            </a:r>
            <a:r>
              <a:rPr lang="zh-CN" altLang="en-US" sz="4800" dirty="0">
                <a:solidFill>
                  <a:srgbClr val="474242"/>
                </a:solidFill>
                <a:latin typeface="Dreaming Outloud Sans"/>
                <a:ea typeface="Dreaming Outloud Sans"/>
                <a:cs typeface="Dreaming Outloud Sans"/>
                <a:sym typeface="Dreaming Outloud Sans"/>
              </a:rPr>
              <a:t> </a:t>
            </a:r>
            <a:r>
              <a:rPr lang="en-US" sz="4800" dirty="0">
                <a:solidFill>
                  <a:srgbClr val="474242"/>
                </a:solidFill>
                <a:latin typeface="Dreaming Outloud Sans"/>
                <a:ea typeface="Dreaming Outloud Sans"/>
                <a:cs typeface="Dreaming Outloud Sans"/>
                <a:sym typeface="Dreaming Outloud Sans"/>
              </a:rPr>
              <a:t>delete the entry</a:t>
            </a:r>
          </a:p>
        </p:txBody>
      </p:sp>
      <p:pic>
        <p:nvPicPr>
          <p:cNvPr id="11" name="Picture 10" descr="A screenshot of a phone&#10;&#10;Description automatically generated">
            <a:extLst>
              <a:ext uri="{FF2B5EF4-FFF2-40B4-BE49-F238E27FC236}">
                <a16:creationId xmlns:a16="http://schemas.microsoft.com/office/drawing/2014/main" id="{E8B70A90-E8D0-0003-90C7-B14955E64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753484"/>
            <a:ext cx="3753703" cy="81557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Tools-Challenging Negative Thoughts</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231370" y="2007401"/>
            <a:ext cx="13924216" cy="7727940"/>
          </a:xfrm>
          <a:custGeom>
            <a:avLst/>
            <a:gdLst/>
            <a:ahLst/>
            <a:cxnLst/>
            <a:rect l="l" t="t" r="r" b="b"/>
            <a:pathLst>
              <a:path w="13924216" h="7727940">
                <a:moveTo>
                  <a:pt x="0" y="0"/>
                </a:moveTo>
                <a:lnTo>
                  <a:pt x="13924216" y="0"/>
                </a:lnTo>
                <a:lnTo>
                  <a:pt x="13924216" y="7727939"/>
                </a:lnTo>
                <a:lnTo>
                  <a:pt x="0" y="772793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Tools-Meditation</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918000" y="1769893"/>
            <a:ext cx="3978511" cy="8224311"/>
          </a:xfrm>
          <a:custGeom>
            <a:avLst/>
            <a:gdLst/>
            <a:ahLst/>
            <a:cxnLst/>
            <a:rect l="l" t="t" r="r" b="b"/>
            <a:pathLst>
              <a:path w="3978511" h="8224311">
                <a:moveTo>
                  <a:pt x="0" y="0"/>
                </a:moveTo>
                <a:lnTo>
                  <a:pt x="3978511" y="0"/>
                </a:lnTo>
                <a:lnTo>
                  <a:pt x="3978511" y="8224311"/>
                </a:lnTo>
                <a:lnTo>
                  <a:pt x="0" y="8224311"/>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896511" y="3111053"/>
            <a:ext cx="11391489" cy="3409950"/>
          </a:xfrm>
          <a:prstGeom prst="rect">
            <a:avLst/>
          </a:prstGeom>
        </p:spPr>
        <p:txBody>
          <a:bodyPr lIns="0" tIns="0" rIns="0" bIns="0" rtlCol="0" anchor="t">
            <a:spAutoFit/>
          </a:bodyPr>
          <a:lstStyle/>
          <a:p>
            <a:pPr marL="1044727" lvl="1" indent="-522364" algn="ctr">
              <a:lnSpc>
                <a:spcPts val="5806"/>
              </a:lnSpc>
              <a:buFont typeface="Arial"/>
              <a:buChar char="•"/>
            </a:pPr>
            <a:r>
              <a:rPr lang="en-US" sz="4838">
                <a:solidFill>
                  <a:srgbClr val="474242"/>
                </a:solidFill>
                <a:latin typeface="Dreaming Outloud Sans"/>
                <a:ea typeface="Dreaming Outloud Sans"/>
                <a:cs typeface="Dreaming Outloud Sans"/>
                <a:sym typeface="Dreaming Outloud Sans"/>
              </a:rPr>
              <a:t>Provides step-by-step guidance for simple mindfulness exercises.</a:t>
            </a:r>
          </a:p>
          <a:p>
            <a:pPr marL="1044727" lvl="1" indent="-522364" algn="ctr">
              <a:lnSpc>
                <a:spcPts val="5806"/>
              </a:lnSpc>
              <a:buFont typeface="Arial"/>
              <a:buChar char="•"/>
            </a:pPr>
            <a:r>
              <a:rPr lang="en-US" sz="4838">
                <a:solidFill>
                  <a:srgbClr val="474242"/>
                </a:solidFill>
                <a:latin typeface="Dreaming Outloud Sans"/>
                <a:ea typeface="Dreaming Outloud Sans"/>
                <a:cs typeface="Dreaming Outloud Sans"/>
                <a:sym typeface="Dreaming Outloud Sans"/>
              </a:rPr>
              <a:t>Integrates daily reminders to encourage consistent practice.</a:t>
            </a:r>
          </a:p>
          <a:p>
            <a:pPr algn="ctr">
              <a:lnSpc>
                <a:spcPts val="3766"/>
              </a:lnSpc>
              <a:spcBef>
                <a:spcPct val="0"/>
              </a:spcBef>
            </a:pPr>
            <a:endParaRPr lang="en-US" sz="4838">
              <a:solidFill>
                <a:srgbClr val="474242"/>
              </a:solidFill>
              <a:latin typeface="Dreaming Outloud Sans"/>
              <a:ea typeface="Dreaming Outloud Sans"/>
              <a:cs typeface="Dreaming Outloud Sans"/>
              <a:sym typeface="Dreaming Outloud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Tools-Meditation</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93660" y="2029020"/>
            <a:ext cx="3170533" cy="6356958"/>
          </a:xfrm>
          <a:custGeom>
            <a:avLst/>
            <a:gdLst/>
            <a:ahLst/>
            <a:cxnLst/>
            <a:rect l="l" t="t" r="r" b="b"/>
            <a:pathLst>
              <a:path w="3170533" h="6356958">
                <a:moveTo>
                  <a:pt x="0" y="0"/>
                </a:moveTo>
                <a:lnTo>
                  <a:pt x="3170533" y="0"/>
                </a:lnTo>
                <a:lnTo>
                  <a:pt x="3170533" y="6356958"/>
                </a:lnTo>
                <a:lnTo>
                  <a:pt x="0" y="6356958"/>
                </a:lnTo>
                <a:lnTo>
                  <a:pt x="0" y="0"/>
                </a:lnTo>
                <a:close/>
              </a:path>
            </a:pathLst>
          </a:custGeom>
          <a:blipFill>
            <a:blip r:embed="rId4"/>
            <a:stretch>
              <a:fillRect/>
            </a:stretch>
          </a:blipFill>
        </p:spPr>
        <p:txBody>
          <a:bodyPr/>
          <a:lstStyle/>
          <a:p>
            <a:endParaRPr lang="en-US"/>
          </a:p>
        </p:txBody>
      </p:sp>
      <p:sp>
        <p:nvSpPr>
          <p:cNvPr id="6" name="Freeform 6"/>
          <p:cNvSpPr/>
          <p:nvPr/>
        </p:nvSpPr>
        <p:spPr>
          <a:xfrm>
            <a:off x="5527576" y="2029020"/>
            <a:ext cx="3146694" cy="6356958"/>
          </a:xfrm>
          <a:custGeom>
            <a:avLst/>
            <a:gdLst/>
            <a:ahLst/>
            <a:cxnLst/>
            <a:rect l="l" t="t" r="r" b="b"/>
            <a:pathLst>
              <a:path w="3146694" h="6356958">
                <a:moveTo>
                  <a:pt x="0" y="0"/>
                </a:moveTo>
                <a:lnTo>
                  <a:pt x="3146695" y="0"/>
                </a:lnTo>
                <a:lnTo>
                  <a:pt x="3146695" y="6356958"/>
                </a:lnTo>
                <a:lnTo>
                  <a:pt x="0" y="6356958"/>
                </a:lnTo>
                <a:lnTo>
                  <a:pt x="0" y="0"/>
                </a:lnTo>
                <a:close/>
              </a:path>
            </a:pathLst>
          </a:custGeom>
          <a:blipFill>
            <a:blip r:embed="rId5"/>
            <a:stretch>
              <a:fillRect/>
            </a:stretch>
          </a:blipFill>
        </p:spPr>
        <p:txBody>
          <a:bodyPr/>
          <a:lstStyle/>
          <a:p>
            <a:endParaRPr lang="en-US"/>
          </a:p>
        </p:txBody>
      </p:sp>
      <p:sp>
        <p:nvSpPr>
          <p:cNvPr id="7" name="Freeform 7"/>
          <p:cNvSpPr/>
          <p:nvPr/>
        </p:nvSpPr>
        <p:spPr>
          <a:xfrm>
            <a:off x="9636296" y="2029020"/>
            <a:ext cx="3106963" cy="6356958"/>
          </a:xfrm>
          <a:custGeom>
            <a:avLst/>
            <a:gdLst/>
            <a:ahLst/>
            <a:cxnLst/>
            <a:rect l="l" t="t" r="r" b="b"/>
            <a:pathLst>
              <a:path w="3106963" h="6356958">
                <a:moveTo>
                  <a:pt x="0" y="0"/>
                </a:moveTo>
                <a:lnTo>
                  <a:pt x="3106963" y="0"/>
                </a:lnTo>
                <a:lnTo>
                  <a:pt x="3106963" y="6356958"/>
                </a:lnTo>
                <a:lnTo>
                  <a:pt x="0" y="6356958"/>
                </a:lnTo>
                <a:lnTo>
                  <a:pt x="0" y="0"/>
                </a:lnTo>
                <a:close/>
              </a:path>
            </a:pathLst>
          </a:custGeom>
          <a:blipFill>
            <a:blip r:embed="rId6"/>
            <a:stretch>
              <a:fillRect/>
            </a:stretch>
          </a:blipFill>
        </p:spPr>
        <p:txBody>
          <a:bodyPr/>
          <a:lstStyle/>
          <a:p>
            <a:endParaRPr lang="en-US"/>
          </a:p>
        </p:txBody>
      </p:sp>
      <p:sp>
        <p:nvSpPr>
          <p:cNvPr id="8" name="Freeform 8"/>
          <p:cNvSpPr/>
          <p:nvPr/>
        </p:nvSpPr>
        <p:spPr>
          <a:xfrm>
            <a:off x="13705284" y="2029020"/>
            <a:ext cx="3273833" cy="6356958"/>
          </a:xfrm>
          <a:custGeom>
            <a:avLst/>
            <a:gdLst/>
            <a:ahLst/>
            <a:cxnLst/>
            <a:rect l="l" t="t" r="r" b="b"/>
            <a:pathLst>
              <a:path w="3273833" h="6356958">
                <a:moveTo>
                  <a:pt x="0" y="0"/>
                </a:moveTo>
                <a:lnTo>
                  <a:pt x="3273833" y="0"/>
                </a:lnTo>
                <a:lnTo>
                  <a:pt x="3273833" y="6356958"/>
                </a:lnTo>
                <a:lnTo>
                  <a:pt x="0" y="6356958"/>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Tools-Self-Assesment</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348986" y="2251769"/>
            <a:ext cx="3059286" cy="6356958"/>
          </a:xfrm>
          <a:custGeom>
            <a:avLst/>
            <a:gdLst/>
            <a:ahLst/>
            <a:cxnLst/>
            <a:rect l="l" t="t" r="r" b="b"/>
            <a:pathLst>
              <a:path w="3059286" h="6356958">
                <a:moveTo>
                  <a:pt x="0" y="0"/>
                </a:moveTo>
                <a:lnTo>
                  <a:pt x="3059287" y="0"/>
                </a:lnTo>
                <a:lnTo>
                  <a:pt x="3059287" y="6356958"/>
                </a:lnTo>
                <a:lnTo>
                  <a:pt x="0" y="635695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924198" y="3549060"/>
            <a:ext cx="6921217" cy="3762375"/>
          </a:xfrm>
          <a:prstGeom prst="rect">
            <a:avLst/>
          </a:prstGeom>
        </p:spPr>
        <p:txBody>
          <a:bodyPr lIns="0" tIns="0" rIns="0" bIns="0" rtlCol="0" anchor="t">
            <a:spAutoFit/>
          </a:bodyPr>
          <a:lstStyle/>
          <a:p>
            <a:pPr algn="ctr">
              <a:lnSpc>
                <a:spcPts val="5965"/>
              </a:lnSpc>
              <a:spcBef>
                <a:spcPct val="0"/>
              </a:spcBef>
            </a:pPr>
            <a:r>
              <a:rPr lang="en-US" sz="4971">
                <a:solidFill>
                  <a:srgbClr val="474242"/>
                </a:solidFill>
                <a:latin typeface="Dreaming Outloud Sans"/>
                <a:ea typeface="Dreaming Outloud Sans"/>
                <a:cs typeface="Dreaming Outloud Sans"/>
                <a:sym typeface="Dreaming Outloud Sans"/>
              </a:rPr>
              <a:t>To give users tools for self-reflection and preliminary assessment of their mental health status.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Tools-Self-Assesment</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859183" y="3326364"/>
            <a:ext cx="3106963" cy="6356958"/>
          </a:xfrm>
          <a:custGeom>
            <a:avLst/>
            <a:gdLst/>
            <a:ahLst/>
            <a:cxnLst/>
            <a:rect l="l" t="t" r="r" b="b"/>
            <a:pathLst>
              <a:path w="3106963" h="6356958">
                <a:moveTo>
                  <a:pt x="0" y="0"/>
                </a:moveTo>
                <a:lnTo>
                  <a:pt x="3106963" y="0"/>
                </a:lnTo>
                <a:lnTo>
                  <a:pt x="3106963" y="6356958"/>
                </a:lnTo>
                <a:lnTo>
                  <a:pt x="0" y="6356958"/>
                </a:lnTo>
                <a:lnTo>
                  <a:pt x="0" y="0"/>
                </a:lnTo>
                <a:close/>
              </a:path>
            </a:pathLst>
          </a:custGeom>
          <a:blipFill>
            <a:blip r:embed="rId4"/>
            <a:stretch>
              <a:fillRect/>
            </a:stretch>
          </a:blipFill>
        </p:spPr>
        <p:txBody>
          <a:bodyPr/>
          <a:lstStyle/>
          <a:p>
            <a:endParaRPr lang="en-US"/>
          </a:p>
        </p:txBody>
      </p:sp>
      <p:sp>
        <p:nvSpPr>
          <p:cNvPr id="6" name="Freeform 6"/>
          <p:cNvSpPr/>
          <p:nvPr/>
        </p:nvSpPr>
        <p:spPr>
          <a:xfrm>
            <a:off x="7255922" y="3326364"/>
            <a:ext cx="3059286" cy="6356958"/>
          </a:xfrm>
          <a:custGeom>
            <a:avLst/>
            <a:gdLst/>
            <a:ahLst/>
            <a:cxnLst/>
            <a:rect l="l" t="t" r="r" b="b"/>
            <a:pathLst>
              <a:path w="3059286" h="6356958">
                <a:moveTo>
                  <a:pt x="0" y="0"/>
                </a:moveTo>
                <a:lnTo>
                  <a:pt x="3059287" y="0"/>
                </a:lnTo>
                <a:lnTo>
                  <a:pt x="3059287" y="6356958"/>
                </a:lnTo>
                <a:lnTo>
                  <a:pt x="0" y="635695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931278" y="2116689"/>
            <a:ext cx="7543502" cy="647700"/>
          </a:xfrm>
          <a:prstGeom prst="rect">
            <a:avLst/>
          </a:prstGeom>
        </p:spPr>
        <p:txBody>
          <a:bodyPr lIns="0" tIns="0" rIns="0" bIns="0" rtlCol="0" anchor="t">
            <a:spAutoFit/>
          </a:bodyPr>
          <a:lstStyle/>
          <a:p>
            <a:pPr algn="ctr">
              <a:lnSpc>
                <a:spcPts val="5120"/>
              </a:lnSpc>
              <a:spcBef>
                <a:spcPct val="0"/>
              </a:spcBef>
            </a:pPr>
            <a:r>
              <a:rPr lang="en-US" sz="4267">
                <a:solidFill>
                  <a:srgbClr val="474242"/>
                </a:solidFill>
                <a:latin typeface="Dreaming Outloud Sans"/>
                <a:ea typeface="Dreaming Outloud Sans"/>
                <a:cs typeface="Dreaming Outloud Sans"/>
                <a:sym typeface="Dreaming Outloud Sans"/>
              </a:rPr>
              <a:t>PHQ-9 and GAD-7 questionnaires</a:t>
            </a:r>
          </a:p>
        </p:txBody>
      </p:sp>
      <p:sp>
        <p:nvSpPr>
          <p:cNvPr id="8" name="TextBox 8"/>
          <p:cNvSpPr txBox="1"/>
          <p:nvPr/>
        </p:nvSpPr>
        <p:spPr>
          <a:xfrm>
            <a:off x="10473051" y="4237893"/>
            <a:ext cx="7198051" cy="4533900"/>
          </a:xfrm>
          <a:prstGeom prst="rect">
            <a:avLst/>
          </a:prstGeom>
        </p:spPr>
        <p:txBody>
          <a:bodyPr lIns="0" tIns="0" rIns="0" bIns="0" rtlCol="0" anchor="t">
            <a:spAutoFit/>
          </a:bodyPr>
          <a:lstStyle/>
          <a:p>
            <a:pPr algn="ctr">
              <a:lnSpc>
                <a:spcPts val="5120"/>
              </a:lnSpc>
              <a:spcBef>
                <a:spcPct val="0"/>
              </a:spcBef>
            </a:pPr>
            <a:r>
              <a:rPr lang="en-US" sz="4267" dirty="0">
                <a:solidFill>
                  <a:srgbClr val="474242"/>
                </a:solidFill>
                <a:latin typeface="Dreaming Outloud Sans"/>
                <a:ea typeface="Dreaming Outloud Sans"/>
                <a:cs typeface="Dreaming Outloud Sans"/>
                <a:sym typeface="Dreaming Outloud Sans"/>
              </a:rPr>
              <a:t>Standardized tools for assessing symptoms of depression and anxiety, respectively.</a:t>
            </a:r>
          </a:p>
          <a:p>
            <a:pPr algn="ctr">
              <a:lnSpc>
                <a:spcPts val="5120"/>
              </a:lnSpc>
              <a:spcBef>
                <a:spcPct val="0"/>
              </a:spcBef>
            </a:pPr>
            <a:r>
              <a:rPr lang="en-US" sz="4267" dirty="0">
                <a:solidFill>
                  <a:srgbClr val="474242"/>
                </a:solidFill>
                <a:latin typeface="Dreaming Outloud Sans"/>
                <a:ea typeface="Dreaming Outloud Sans"/>
                <a:cs typeface="Dreaming Outloud Sans"/>
                <a:sym typeface="Dreaming Outloud Sans"/>
              </a:rPr>
              <a:t>Results provide insights into the severity of mental health concerns.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a:off x="14890708" y="8665281"/>
            <a:ext cx="4545705" cy="3223318"/>
          </a:xfrm>
          <a:custGeom>
            <a:avLst/>
            <a:gdLst/>
            <a:ahLst/>
            <a:cxnLst/>
            <a:rect l="l" t="t" r="r" b="b"/>
            <a:pathLst>
              <a:path w="4545705" h="3223318">
                <a:moveTo>
                  <a:pt x="0" y="0"/>
                </a:moveTo>
                <a:lnTo>
                  <a:pt x="4545705" y="0"/>
                </a:lnTo>
                <a:lnTo>
                  <a:pt x="4545705" y="3223318"/>
                </a:lnTo>
                <a:lnTo>
                  <a:pt x="0" y="322331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7958027" y="6793406"/>
            <a:ext cx="6477964" cy="4593465"/>
          </a:xfrm>
          <a:custGeom>
            <a:avLst/>
            <a:gdLst/>
            <a:ahLst/>
            <a:cxnLst/>
            <a:rect l="l" t="t" r="r" b="b"/>
            <a:pathLst>
              <a:path w="6477964" h="4593465">
                <a:moveTo>
                  <a:pt x="6477964" y="0"/>
                </a:moveTo>
                <a:lnTo>
                  <a:pt x="0" y="0"/>
                </a:lnTo>
                <a:lnTo>
                  <a:pt x="0" y="4593465"/>
                </a:lnTo>
                <a:lnTo>
                  <a:pt x="6477964" y="4593465"/>
                </a:lnTo>
                <a:lnTo>
                  <a:pt x="6477964"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4311682" y="8773415"/>
            <a:ext cx="3502750" cy="2483768"/>
          </a:xfrm>
          <a:custGeom>
            <a:avLst/>
            <a:gdLst/>
            <a:ahLst/>
            <a:cxnLst/>
            <a:rect l="l" t="t" r="r" b="b"/>
            <a:pathLst>
              <a:path w="3502750" h="2483768">
                <a:moveTo>
                  <a:pt x="3502751" y="0"/>
                </a:moveTo>
                <a:lnTo>
                  <a:pt x="0" y="0"/>
                </a:lnTo>
                <a:lnTo>
                  <a:pt x="0" y="2483768"/>
                </a:lnTo>
                <a:lnTo>
                  <a:pt x="3502751" y="2483768"/>
                </a:lnTo>
                <a:lnTo>
                  <a:pt x="3502751"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80704" y="834208"/>
            <a:ext cx="4432611" cy="749514"/>
          </a:xfrm>
          <a:custGeom>
            <a:avLst/>
            <a:gdLst/>
            <a:ahLst/>
            <a:cxnLst/>
            <a:rect l="l" t="t" r="r" b="b"/>
            <a:pathLst>
              <a:path w="4432611" h="749514">
                <a:moveTo>
                  <a:pt x="0" y="0"/>
                </a:moveTo>
                <a:lnTo>
                  <a:pt x="4432611" y="0"/>
                </a:lnTo>
                <a:lnTo>
                  <a:pt x="4432611" y="749514"/>
                </a:lnTo>
                <a:lnTo>
                  <a:pt x="0" y="749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980704" y="4357494"/>
            <a:ext cx="4432611" cy="749514"/>
          </a:xfrm>
          <a:custGeom>
            <a:avLst/>
            <a:gdLst/>
            <a:ahLst/>
            <a:cxnLst/>
            <a:rect l="l" t="t" r="r" b="b"/>
            <a:pathLst>
              <a:path w="4432611" h="749514">
                <a:moveTo>
                  <a:pt x="0" y="0"/>
                </a:moveTo>
                <a:lnTo>
                  <a:pt x="4432611" y="0"/>
                </a:lnTo>
                <a:lnTo>
                  <a:pt x="4432611" y="749514"/>
                </a:lnTo>
                <a:lnTo>
                  <a:pt x="0" y="749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8854638" y="1497997"/>
            <a:ext cx="7289916" cy="3509679"/>
          </a:xfrm>
          <a:prstGeom prst="rect">
            <a:avLst/>
          </a:prstGeom>
        </p:spPr>
        <p:txBody>
          <a:bodyPr lIns="0" tIns="0" rIns="0" bIns="0" rtlCol="0" anchor="t">
            <a:spAutoFit/>
          </a:bodyPr>
          <a:lstStyle/>
          <a:p>
            <a:pPr>
              <a:lnSpc>
                <a:spcPts val="4589"/>
              </a:lnSpc>
            </a:pPr>
            <a:r>
              <a:rPr lang="en-US" sz="3059" u="sng" dirty="0">
                <a:solidFill>
                  <a:srgbClr val="474242"/>
                </a:solidFill>
                <a:latin typeface="Dreaming Outloud Sans"/>
                <a:ea typeface="Dreaming Outloud Sans"/>
                <a:cs typeface="Dreaming Outloud Sans"/>
                <a:sym typeface="Dreaming Outloud Sans"/>
              </a:rPr>
              <a:t>Problem/Opportunity:</a:t>
            </a:r>
          </a:p>
          <a:p>
            <a:pPr>
              <a:lnSpc>
                <a:spcPts val="4589"/>
              </a:lnSpc>
            </a:pPr>
            <a:r>
              <a:rPr lang="en-US" altLang="zh-CN" sz="3059" dirty="0">
                <a:solidFill>
                  <a:srgbClr val="474242"/>
                </a:solidFill>
                <a:latin typeface="Dreaming Outloud Sans"/>
                <a:ea typeface="Dreaming Outloud Sans"/>
                <a:cs typeface="Dreaming Outloud Sans"/>
                <a:sym typeface="Dreaming Outloud Sans"/>
              </a:rPr>
              <a:t>NU</a:t>
            </a:r>
            <a:r>
              <a:rPr lang="zh-CN" altLang="en-US" sz="3059" dirty="0">
                <a:solidFill>
                  <a:srgbClr val="474242"/>
                </a:solidFill>
                <a:latin typeface="Dreaming Outloud Sans"/>
                <a:ea typeface="Dreaming Outloud Sans"/>
                <a:cs typeface="Dreaming Outloud Sans"/>
                <a:sym typeface="Dreaming Outloud Sans"/>
              </a:rPr>
              <a:t> </a:t>
            </a:r>
            <a:r>
              <a:rPr lang="en-US" altLang="zh-CN" sz="3059" dirty="0">
                <a:solidFill>
                  <a:srgbClr val="474242"/>
                </a:solidFill>
                <a:latin typeface="Dreaming Outloud Sans"/>
                <a:ea typeface="Dreaming Outloud Sans"/>
                <a:cs typeface="Dreaming Outloud Sans"/>
                <a:sym typeface="Dreaming Outloud Sans"/>
              </a:rPr>
              <a:t>S</a:t>
            </a:r>
            <a:r>
              <a:rPr lang="en-US" sz="3059" dirty="0">
                <a:solidFill>
                  <a:srgbClr val="474242"/>
                </a:solidFill>
                <a:latin typeface="Dreaming Outloud Sans"/>
                <a:ea typeface="Dreaming Outloud Sans"/>
                <a:cs typeface="Dreaming Outloud Sans"/>
                <a:sym typeface="Dreaming Outloud Sans"/>
              </a:rPr>
              <a:t>tudents face significant mental health challenges</a:t>
            </a:r>
            <a:r>
              <a:rPr lang="en-US" altLang="zh-CN" sz="3059" dirty="0">
                <a:solidFill>
                  <a:srgbClr val="474242"/>
                </a:solidFill>
                <a:latin typeface="Dreaming Outloud Sans"/>
                <a:ea typeface="Dreaming Outloud Sans"/>
                <a:cs typeface="Dreaming Outloud Sans"/>
                <a:sym typeface="Dreaming Outloud Sans"/>
              </a:rPr>
              <a:t>:</a:t>
            </a:r>
            <a:r>
              <a:rPr lang="zh-CN" altLang="en-US" sz="3059" dirty="0">
                <a:solidFill>
                  <a:srgbClr val="474242"/>
                </a:solidFill>
                <a:latin typeface="Dreaming Outloud Sans"/>
                <a:ea typeface="Dreaming Outloud Sans"/>
                <a:cs typeface="Dreaming Outloud Sans"/>
                <a:sym typeface="Dreaming Outloud Sans"/>
              </a:rPr>
              <a:t> </a:t>
            </a:r>
            <a:r>
              <a:rPr lang="en-US" sz="3059" dirty="0">
                <a:solidFill>
                  <a:srgbClr val="474242"/>
                </a:solidFill>
                <a:latin typeface="Dreaming Outloud Sans"/>
                <a:ea typeface="Dreaming Outloud Sans"/>
                <a:cs typeface="Dreaming Outloud Sans"/>
                <a:sym typeface="Dreaming Outloud Sans"/>
              </a:rPr>
              <a:t>academic stress, career,  cultural adaptation, homesickness, and often a sense of isolation</a:t>
            </a:r>
          </a:p>
          <a:p>
            <a:pPr algn="l">
              <a:lnSpc>
                <a:spcPts val="4589"/>
              </a:lnSpc>
            </a:pPr>
            <a:endParaRPr lang="en-US" sz="3059" dirty="0">
              <a:solidFill>
                <a:srgbClr val="474242"/>
              </a:solidFill>
              <a:latin typeface="Dreaming Outloud Sans"/>
              <a:ea typeface="Dreaming Outloud Sans"/>
              <a:cs typeface="Dreaming Outloud Sans"/>
              <a:sym typeface="Dreaming Outloud Sans"/>
            </a:endParaRPr>
          </a:p>
        </p:txBody>
      </p:sp>
      <p:sp>
        <p:nvSpPr>
          <p:cNvPr id="8" name="TextBox 8"/>
          <p:cNvSpPr txBox="1"/>
          <p:nvPr/>
        </p:nvSpPr>
        <p:spPr>
          <a:xfrm>
            <a:off x="8854638" y="5081953"/>
            <a:ext cx="7542048" cy="1150828"/>
          </a:xfrm>
          <a:prstGeom prst="rect">
            <a:avLst/>
          </a:prstGeom>
        </p:spPr>
        <p:txBody>
          <a:bodyPr lIns="0" tIns="0" rIns="0" bIns="0" rtlCol="0" anchor="t">
            <a:spAutoFit/>
          </a:bodyPr>
          <a:lstStyle/>
          <a:p>
            <a:pPr marL="0" lvl="0" indent="0" algn="l">
              <a:lnSpc>
                <a:spcPts val="4619"/>
              </a:lnSpc>
            </a:pPr>
            <a:r>
              <a:rPr lang="en-US" altLang="zh-CN" sz="3079" dirty="0">
                <a:solidFill>
                  <a:srgbClr val="474242"/>
                </a:solidFill>
                <a:latin typeface="Dreaming Outloud Sans"/>
                <a:ea typeface="Dreaming Outloud Sans"/>
                <a:cs typeface="Dreaming Outloud Sans"/>
                <a:sym typeface="Dreaming Outloud Sans"/>
              </a:rPr>
              <a:t>R</a:t>
            </a:r>
            <a:r>
              <a:rPr lang="en-US" sz="3079" u="none" dirty="0">
                <a:solidFill>
                  <a:srgbClr val="474242"/>
                </a:solidFill>
                <a:latin typeface="Dreaming Outloud Sans"/>
                <a:ea typeface="Dreaming Outloud Sans"/>
                <a:cs typeface="Dreaming Outloud Sans"/>
                <a:sym typeface="Dreaming Outloud Sans"/>
              </a:rPr>
              <a:t>esources for mental health support are limited and not paying that much attention</a:t>
            </a:r>
          </a:p>
        </p:txBody>
      </p:sp>
      <p:sp>
        <p:nvSpPr>
          <p:cNvPr id="9" name="TextBox 9"/>
          <p:cNvSpPr txBox="1"/>
          <p:nvPr/>
        </p:nvSpPr>
        <p:spPr>
          <a:xfrm>
            <a:off x="318736" y="1760451"/>
            <a:ext cx="7985893" cy="2971800"/>
          </a:xfrm>
          <a:prstGeom prst="rect">
            <a:avLst/>
          </a:prstGeom>
        </p:spPr>
        <p:txBody>
          <a:bodyPr lIns="0" tIns="0" rIns="0" bIns="0" rtlCol="0" anchor="t">
            <a:spAutoFit/>
          </a:bodyPr>
          <a:lstStyle/>
          <a:p>
            <a:pPr algn="l">
              <a:lnSpc>
                <a:spcPts val="10800"/>
              </a:lnSpc>
            </a:pPr>
            <a:r>
              <a:rPr lang="en-US" sz="9000" dirty="0">
                <a:solidFill>
                  <a:srgbClr val="474242"/>
                </a:solidFill>
                <a:latin typeface="Jua"/>
                <a:ea typeface="Jua"/>
                <a:cs typeface="Jua"/>
                <a:sym typeface="Jua"/>
              </a:rPr>
              <a:t>Where this idea comes from?</a:t>
            </a:r>
          </a:p>
        </p:txBody>
      </p:sp>
      <p:sp>
        <p:nvSpPr>
          <p:cNvPr id="10" name="Freeform 10"/>
          <p:cNvSpPr/>
          <p:nvPr/>
        </p:nvSpPr>
        <p:spPr>
          <a:xfrm>
            <a:off x="9144000" y="6793406"/>
            <a:ext cx="4432611" cy="749514"/>
          </a:xfrm>
          <a:custGeom>
            <a:avLst/>
            <a:gdLst/>
            <a:ahLst/>
            <a:cxnLst/>
            <a:rect l="l" t="t" r="r" b="b"/>
            <a:pathLst>
              <a:path w="4432611" h="749514">
                <a:moveTo>
                  <a:pt x="0" y="0"/>
                </a:moveTo>
                <a:lnTo>
                  <a:pt x="4432611" y="0"/>
                </a:lnTo>
                <a:lnTo>
                  <a:pt x="4432611" y="749514"/>
                </a:lnTo>
                <a:lnTo>
                  <a:pt x="0" y="749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8854638" y="7676270"/>
            <a:ext cx="7542048" cy="2330638"/>
          </a:xfrm>
          <a:prstGeom prst="rect">
            <a:avLst/>
          </a:prstGeom>
        </p:spPr>
        <p:txBody>
          <a:bodyPr lIns="0" tIns="0" rIns="0" bIns="0" rtlCol="0" anchor="t">
            <a:spAutoFit/>
          </a:bodyPr>
          <a:lstStyle/>
          <a:p>
            <a:pPr>
              <a:lnSpc>
                <a:spcPts val="4619"/>
              </a:lnSpc>
            </a:pPr>
            <a:r>
              <a:rPr lang="en-US" sz="3079" u="sng" dirty="0">
                <a:solidFill>
                  <a:srgbClr val="474242"/>
                </a:solidFill>
                <a:latin typeface="Dreaming Outloud Sans"/>
                <a:ea typeface="Dreaming Outloud Sans"/>
                <a:cs typeface="Dreaming Outloud Sans"/>
                <a:sym typeface="Dreaming Outloud Sans"/>
              </a:rPr>
              <a:t>Solution:</a:t>
            </a:r>
          </a:p>
          <a:p>
            <a:pPr marL="0" lvl="0" indent="0" algn="l">
              <a:lnSpc>
                <a:spcPts val="4619"/>
              </a:lnSpc>
            </a:pPr>
            <a:r>
              <a:rPr lang="en-US" sz="3079" u="none" dirty="0" err="1">
                <a:solidFill>
                  <a:srgbClr val="474242"/>
                </a:solidFill>
                <a:latin typeface="Dreaming Outloud Sans"/>
                <a:ea typeface="Dreaming Outloud Sans"/>
                <a:cs typeface="Dreaming Outloud Sans"/>
                <a:sym typeface="Dreaming Outloud Sans"/>
              </a:rPr>
              <a:t>NUwellness</a:t>
            </a:r>
            <a:r>
              <a:rPr lang="en-US" sz="3079" u="none" dirty="0">
                <a:solidFill>
                  <a:srgbClr val="474242"/>
                </a:solidFill>
                <a:latin typeface="Dreaming Outloud Sans"/>
                <a:ea typeface="Dreaming Outloud Sans"/>
                <a:cs typeface="Dreaming Outloud Sans"/>
                <a:sym typeface="Dreaming Outloud Sans"/>
              </a:rPr>
              <a:t> is a comprehensive mobile platform that combines practical productivity with mental wellness support.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Activities</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499739" y="3039473"/>
            <a:ext cx="3330229" cy="6643849"/>
          </a:xfrm>
          <a:custGeom>
            <a:avLst/>
            <a:gdLst/>
            <a:ahLst/>
            <a:cxnLst/>
            <a:rect l="l" t="t" r="r" b="b"/>
            <a:pathLst>
              <a:path w="3330229" h="6643849">
                <a:moveTo>
                  <a:pt x="0" y="0"/>
                </a:moveTo>
                <a:lnTo>
                  <a:pt x="3330229" y="0"/>
                </a:lnTo>
                <a:lnTo>
                  <a:pt x="3330229" y="6643849"/>
                </a:lnTo>
                <a:lnTo>
                  <a:pt x="0" y="6643849"/>
                </a:lnTo>
                <a:lnTo>
                  <a:pt x="0" y="0"/>
                </a:lnTo>
                <a:close/>
              </a:path>
            </a:pathLst>
          </a:custGeom>
          <a:blipFill>
            <a:blip r:embed="rId4"/>
            <a:stretch>
              <a:fillRect/>
            </a:stretch>
          </a:blipFill>
        </p:spPr>
        <p:txBody>
          <a:bodyPr/>
          <a:lstStyle/>
          <a:p>
            <a:endParaRPr lang="en-US"/>
          </a:p>
        </p:txBody>
      </p:sp>
      <p:sp>
        <p:nvSpPr>
          <p:cNvPr id="6" name="Freeform 6"/>
          <p:cNvSpPr/>
          <p:nvPr/>
        </p:nvSpPr>
        <p:spPr>
          <a:xfrm>
            <a:off x="9585404" y="3039473"/>
            <a:ext cx="2992508" cy="6859618"/>
          </a:xfrm>
          <a:custGeom>
            <a:avLst/>
            <a:gdLst/>
            <a:ahLst/>
            <a:cxnLst/>
            <a:rect l="l" t="t" r="r" b="b"/>
            <a:pathLst>
              <a:path w="2992508" h="6859618">
                <a:moveTo>
                  <a:pt x="0" y="0"/>
                </a:moveTo>
                <a:lnTo>
                  <a:pt x="2992509" y="0"/>
                </a:lnTo>
                <a:lnTo>
                  <a:pt x="2992509" y="6859618"/>
                </a:lnTo>
                <a:lnTo>
                  <a:pt x="0" y="685961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028700" y="2116689"/>
            <a:ext cx="9314929" cy="647700"/>
          </a:xfrm>
          <a:prstGeom prst="rect">
            <a:avLst/>
          </a:prstGeom>
        </p:spPr>
        <p:txBody>
          <a:bodyPr lIns="0" tIns="0" rIns="0" bIns="0" rtlCol="0" anchor="t">
            <a:spAutoFit/>
          </a:bodyPr>
          <a:lstStyle/>
          <a:p>
            <a:pPr algn="ctr">
              <a:lnSpc>
                <a:spcPts val="5120"/>
              </a:lnSpc>
              <a:spcBef>
                <a:spcPct val="0"/>
              </a:spcBef>
            </a:pPr>
            <a:r>
              <a:rPr lang="en-US" sz="4267">
                <a:solidFill>
                  <a:srgbClr val="474242"/>
                </a:solidFill>
                <a:latin typeface="Dreaming Outloud Sans"/>
                <a:ea typeface="Dreaming Outloud Sans"/>
                <a:cs typeface="Dreaming Outloud Sans"/>
                <a:sym typeface="Dreaming Outloud Sans"/>
              </a:rPr>
              <a:t>To-Do Lists: Work and Life Organization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Activities</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2812" y="2097916"/>
            <a:ext cx="14762377" cy="7639530"/>
          </a:xfrm>
          <a:custGeom>
            <a:avLst/>
            <a:gdLst/>
            <a:ahLst/>
            <a:cxnLst/>
            <a:rect l="l" t="t" r="r" b="b"/>
            <a:pathLst>
              <a:path w="14762377" h="7639530">
                <a:moveTo>
                  <a:pt x="0" y="0"/>
                </a:moveTo>
                <a:lnTo>
                  <a:pt x="14762376" y="0"/>
                </a:lnTo>
                <a:lnTo>
                  <a:pt x="14762376" y="7639530"/>
                </a:lnTo>
                <a:lnTo>
                  <a:pt x="0" y="763953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TextBox 2"/>
          <p:cNvSpPr txBox="1"/>
          <p:nvPr/>
        </p:nvSpPr>
        <p:spPr>
          <a:xfrm>
            <a:off x="616899" y="411832"/>
            <a:ext cx="17054203" cy="11430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474242"/>
                </a:solidFill>
                <a:latin typeface="Jua"/>
                <a:ea typeface="Jua"/>
                <a:cs typeface="Jua"/>
                <a:sym typeface="Jua"/>
              </a:rPr>
              <a:t>Activities</a:t>
            </a:r>
          </a:p>
        </p:txBody>
      </p:sp>
      <p:sp>
        <p:nvSpPr>
          <p:cNvPr id="3" name="Freeform 3"/>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231370" y="2314660"/>
            <a:ext cx="14004825" cy="7335027"/>
          </a:xfrm>
          <a:custGeom>
            <a:avLst/>
            <a:gdLst/>
            <a:ahLst/>
            <a:cxnLst/>
            <a:rect l="l" t="t" r="r" b="b"/>
            <a:pathLst>
              <a:path w="14004825" h="7335027">
                <a:moveTo>
                  <a:pt x="0" y="0"/>
                </a:moveTo>
                <a:lnTo>
                  <a:pt x="14004824" y="0"/>
                </a:lnTo>
                <a:lnTo>
                  <a:pt x="14004824" y="7335026"/>
                </a:lnTo>
                <a:lnTo>
                  <a:pt x="0" y="733502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a:extLst>
            <a:ext uri="{FF2B5EF4-FFF2-40B4-BE49-F238E27FC236}">
              <a16:creationId xmlns:a16="http://schemas.microsoft.com/office/drawing/2014/main" id="{C3C05B72-A6A3-4DC3-DF84-157783ED18B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4921393-C974-A38E-27FF-E4BD44520B2F}"/>
              </a:ext>
            </a:extLst>
          </p:cNvPr>
          <p:cNvSpPr txBox="1"/>
          <p:nvPr/>
        </p:nvSpPr>
        <p:spPr>
          <a:xfrm>
            <a:off x="616899" y="411832"/>
            <a:ext cx="17054203" cy="1000274"/>
          </a:xfrm>
          <a:prstGeom prst="rect">
            <a:avLst/>
          </a:prstGeom>
        </p:spPr>
        <p:txBody>
          <a:bodyPr lIns="0" tIns="0" rIns="0" bIns="0" rtlCol="0" anchor="t">
            <a:spAutoFit/>
          </a:bodyPr>
          <a:lstStyle/>
          <a:p>
            <a:pPr marL="0" marR="0" lvl="0" indent="0" algn="ctr" defTabSz="914400" rtl="0" eaLnBrk="1" fontAlgn="auto" latinLnBrk="0" hangingPunct="1">
              <a:lnSpc>
                <a:spcPts val="7800"/>
              </a:lnSpc>
              <a:spcBef>
                <a:spcPct val="0"/>
              </a:spcBef>
              <a:spcAft>
                <a:spcPts val="0"/>
              </a:spcAft>
              <a:buClrTx/>
              <a:buSzTx/>
              <a:buFontTx/>
              <a:buNone/>
              <a:tabLst/>
              <a:defRPr/>
            </a:pPr>
            <a:r>
              <a:rPr lang="en-US" altLang="zh-CN" sz="6500" dirty="0">
                <a:solidFill>
                  <a:srgbClr val="474242"/>
                </a:solidFill>
                <a:latin typeface="Jua"/>
                <a:ea typeface="Jua"/>
                <a:cs typeface="Jua"/>
                <a:sym typeface="Jua"/>
              </a:rPr>
              <a:t>Reflection</a:t>
            </a:r>
            <a:endParaRPr kumimoji="0" lang="en-US" sz="6500" b="0" i="0" u="none" strike="noStrike" kern="1200" cap="none" spc="0" normalizeH="0" baseline="0" noProof="0" dirty="0">
              <a:ln>
                <a:noFill/>
              </a:ln>
              <a:solidFill>
                <a:srgbClr val="474242"/>
              </a:solidFill>
              <a:effectLst/>
              <a:uLnTx/>
              <a:uFillTx/>
              <a:latin typeface="Jua"/>
              <a:ea typeface="Jua"/>
              <a:cs typeface="Jua"/>
              <a:sym typeface="Jua"/>
            </a:endParaRPr>
          </a:p>
        </p:txBody>
      </p:sp>
      <p:sp>
        <p:nvSpPr>
          <p:cNvPr id="3" name="Freeform 3">
            <a:extLst>
              <a:ext uri="{FF2B5EF4-FFF2-40B4-BE49-F238E27FC236}">
                <a16:creationId xmlns:a16="http://schemas.microsoft.com/office/drawing/2014/main" id="{9C95C601-05BC-A9AD-D00C-1FAB709768EC}"/>
              </a:ext>
            </a:extLst>
          </p:cNvPr>
          <p:cNvSpPr/>
          <p:nvPr/>
        </p:nvSpPr>
        <p:spPr>
          <a:xfrm>
            <a:off x="15845415" y="-1037655"/>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84F76757-47A5-DE73-585E-94EA6798E84B}"/>
              </a:ext>
            </a:extLst>
          </p:cNvPr>
          <p:cNvSpPr/>
          <p:nvPr/>
        </p:nvSpPr>
        <p:spPr>
          <a:xfrm>
            <a:off x="-596400" y="8385978"/>
            <a:ext cx="2827770" cy="3802044"/>
          </a:xfrm>
          <a:custGeom>
            <a:avLst/>
            <a:gdLst/>
            <a:ahLst/>
            <a:cxnLst/>
            <a:rect l="l" t="t" r="r" b="b"/>
            <a:pathLst>
              <a:path w="2827770" h="3802044">
                <a:moveTo>
                  <a:pt x="0" y="0"/>
                </a:moveTo>
                <a:lnTo>
                  <a:pt x="2827770" y="0"/>
                </a:lnTo>
                <a:lnTo>
                  <a:pt x="2827770" y="3802044"/>
                </a:lnTo>
                <a:lnTo>
                  <a:pt x="0" y="3802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3FB8037D-D08E-EDF1-023C-D95F74701C5C}"/>
              </a:ext>
            </a:extLst>
          </p:cNvPr>
          <p:cNvSpPr txBox="1"/>
          <p:nvPr/>
        </p:nvSpPr>
        <p:spPr>
          <a:xfrm>
            <a:off x="1828800" y="1866900"/>
            <a:ext cx="6858000" cy="3363100"/>
          </a:xfrm>
          <a:prstGeom prst="rect">
            <a:avLst/>
          </a:prstGeom>
          <a:noFill/>
        </p:spPr>
        <p:txBody>
          <a:bodyPr wrap="square" rtlCol="0">
            <a:spAutoFit/>
          </a:bodyPr>
          <a:lstStyle/>
          <a:p>
            <a:pPr algn="ctr">
              <a:lnSpc>
                <a:spcPts val="5120"/>
              </a:lnSpc>
              <a:spcBef>
                <a:spcPct val="0"/>
              </a:spcBef>
              <a:defRPr/>
            </a:pPr>
            <a:r>
              <a:rPr lang="en-US" altLang="zh-CN" sz="4267" u="sng" dirty="0">
                <a:solidFill>
                  <a:srgbClr val="474242"/>
                </a:solidFill>
                <a:latin typeface="Dreaming Outloud Sans"/>
                <a:ea typeface="Dreaming Outloud Sans"/>
                <a:cs typeface="Dreaming Outloud Sans"/>
                <a:sym typeface="Dreaming Outloud Sans"/>
              </a:rPr>
              <a:t>What</a:t>
            </a:r>
            <a:r>
              <a:rPr lang="zh-CN" altLang="en-US" sz="4267" u="sng" dirty="0">
                <a:solidFill>
                  <a:srgbClr val="474242"/>
                </a:solidFill>
                <a:latin typeface="Dreaming Outloud Sans"/>
                <a:ea typeface="Dreaming Outloud Sans"/>
                <a:cs typeface="Dreaming Outloud Sans"/>
                <a:sym typeface="Dreaming Outloud Sans"/>
              </a:rPr>
              <a:t> </a:t>
            </a:r>
            <a:r>
              <a:rPr lang="en-US" altLang="zh-CN" sz="4267" u="sng" dirty="0">
                <a:solidFill>
                  <a:srgbClr val="474242"/>
                </a:solidFill>
                <a:latin typeface="Dreaming Outloud Sans"/>
                <a:ea typeface="Dreaming Outloud Sans"/>
                <a:cs typeface="Dreaming Outloud Sans"/>
                <a:sym typeface="Dreaming Outloud Sans"/>
              </a:rPr>
              <a:t>to</a:t>
            </a:r>
            <a:r>
              <a:rPr lang="zh-CN" altLang="en-US" sz="4267" u="sng" dirty="0">
                <a:solidFill>
                  <a:srgbClr val="474242"/>
                </a:solidFill>
                <a:latin typeface="Dreaming Outloud Sans"/>
                <a:ea typeface="Dreaming Outloud Sans"/>
                <a:cs typeface="Dreaming Outloud Sans"/>
                <a:sym typeface="Dreaming Outloud Sans"/>
              </a:rPr>
              <a:t> </a:t>
            </a:r>
            <a:r>
              <a:rPr lang="en-US" altLang="zh-CN" sz="4267" u="sng" dirty="0">
                <a:solidFill>
                  <a:srgbClr val="474242"/>
                </a:solidFill>
                <a:latin typeface="Dreaming Outloud Sans"/>
                <a:ea typeface="Dreaming Outloud Sans"/>
                <a:cs typeface="Dreaming Outloud Sans"/>
                <a:sym typeface="Dreaming Outloud Sans"/>
              </a:rPr>
              <a:t>be</a:t>
            </a:r>
            <a:r>
              <a:rPr lang="zh-CN" altLang="en-US" sz="4267" u="sng" dirty="0">
                <a:solidFill>
                  <a:srgbClr val="474242"/>
                </a:solidFill>
                <a:latin typeface="Dreaming Outloud Sans"/>
                <a:ea typeface="Dreaming Outloud Sans"/>
                <a:cs typeface="Dreaming Outloud Sans"/>
                <a:sym typeface="Dreaming Outloud Sans"/>
              </a:rPr>
              <a:t> </a:t>
            </a:r>
            <a:r>
              <a:rPr lang="en-US" altLang="zh-CN" sz="4267" u="sng" dirty="0">
                <a:solidFill>
                  <a:srgbClr val="474242"/>
                </a:solidFill>
                <a:latin typeface="Dreaming Outloud Sans"/>
                <a:ea typeface="Dreaming Outloud Sans"/>
                <a:cs typeface="Dreaming Outloud Sans"/>
                <a:sym typeface="Dreaming Outloud Sans"/>
              </a:rPr>
              <a:t>proud</a:t>
            </a:r>
            <a:r>
              <a:rPr lang="zh-CN" altLang="en-US" sz="4267" u="sng" dirty="0">
                <a:solidFill>
                  <a:srgbClr val="474242"/>
                </a:solidFill>
                <a:latin typeface="Dreaming Outloud Sans"/>
                <a:ea typeface="Dreaming Outloud Sans"/>
                <a:cs typeface="Dreaming Outloud Sans"/>
                <a:sym typeface="Dreaming Outloud Sans"/>
              </a:rPr>
              <a:t> </a:t>
            </a:r>
            <a:r>
              <a:rPr lang="en-US" altLang="zh-CN" sz="4267" u="sng" dirty="0">
                <a:solidFill>
                  <a:srgbClr val="474242"/>
                </a:solidFill>
                <a:latin typeface="Dreaming Outloud Sans"/>
                <a:ea typeface="Dreaming Outloud Sans"/>
                <a:cs typeface="Dreaming Outloud Sans"/>
                <a:sym typeface="Dreaming Outloud Sans"/>
              </a:rPr>
              <a:t>of:</a:t>
            </a:r>
            <a:r>
              <a:rPr lang="zh-CN" altLang="en-US" sz="4267" u="sng" dirty="0">
                <a:solidFill>
                  <a:srgbClr val="474242"/>
                </a:solidFill>
                <a:latin typeface="Dreaming Outloud Sans"/>
                <a:ea typeface="Dreaming Outloud Sans"/>
                <a:cs typeface="Dreaming Outloud Sans"/>
                <a:sym typeface="Dreaming Outloud Sans"/>
              </a:rPr>
              <a:t> </a:t>
            </a:r>
            <a:endParaRPr lang="en-CA" altLang="zh-CN" sz="4400" u="sng" dirty="0">
              <a:solidFill>
                <a:srgbClr val="474242"/>
              </a:solidFill>
              <a:latin typeface="Dreaming Outloud Sans"/>
              <a:ea typeface="Dreaming Outloud Sans"/>
              <a:cs typeface="Dreaming Outloud Sans"/>
              <a:sym typeface="Dreaming Outloud Sans"/>
            </a:endParaRP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Addressing</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a</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real</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need</a:t>
            </a: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Integration</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of</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features</a:t>
            </a: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Accessibility</a:t>
            </a:r>
            <a:endParaRPr lang="en-CA" altLang="zh-CN" sz="4400" dirty="0">
              <a:solidFill>
                <a:srgbClr val="474242"/>
              </a:solidFill>
              <a:latin typeface="Dreaming Outloud Sans"/>
              <a:ea typeface="Dreaming Outloud Sans"/>
              <a:cs typeface="Dreaming Outloud Sans"/>
              <a:sym typeface="Dreaming Outloud Sans"/>
            </a:endParaRP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User-centric</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approach</a:t>
            </a:r>
            <a:endParaRPr lang="en-US" altLang="zh-CN" sz="4267" dirty="0">
              <a:solidFill>
                <a:srgbClr val="474242"/>
              </a:solidFill>
              <a:latin typeface="Dreaming Outloud Sans"/>
              <a:ea typeface="Dreaming Outloud Sans"/>
              <a:cs typeface="Dreaming Outloud Sans"/>
              <a:sym typeface="Dreaming Outloud Sans"/>
            </a:endParaRPr>
          </a:p>
        </p:txBody>
      </p:sp>
      <p:sp>
        <p:nvSpPr>
          <p:cNvPr id="7" name="TextBox 6">
            <a:extLst>
              <a:ext uri="{FF2B5EF4-FFF2-40B4-BE49-F238E27FC236}">
                <a16:creationId xmlns:a16="http://schemas.microsoft.com/office/drawing/2014/main" id="{86FD57EF-7F3B-EA59-5E05-02137E5859F3}"/>
              </a:ext>
            </a:extLst>
          </p:cNvPr>
          <p:cNvSpPr txBox="1"/>
          <p:nvPr/>
        </p:nvSpPr>
        <p:spPr>
          <a:xfrm>
            <a:off x="9448800" y="4547914"/>
            <a:ext cx="6858000" cy="3363100"/>
          </a:xfrm>
          <a:prstGeom prst="rect">
            <a:avLst/>
          </a:prstGeom>
          <a:noFill/>
        </p:spPr>
        <p:txBody>
          <a:bodyPr wrap="square" rtlCol="0">
            <a:spAutoFit/>
          </a:bodyPr>
          <a:lstStyle/>
          <a:p>
            <a:pPr algn="ctr">
              <a:lnSpc>
                <a:spcPts val="5120"/>
              </a:lnSpc>
              <a:spcBef>
                <a:spcPct val="0"/>
              </a:spcBef>
              <a:defRPr/>
            </a:pPr>
            <a:r>
              <a:rPr lang="en-US" altLang="zh-CN" sz="4267" u="sng" dirty="0">
                <a:solidFill>
                  <a:srgbClr val="474242"/>
                </a:solidFill>
                <a:latin typeface="Dreaming Outloud Sans"/>
                <a:ea typeface="Dreaming Outloud Sans"/>
                <a:cs typeface="Dreaming Outloud Sans"/>
                <a:sym typeface="Dreaming Outloud Sans"/>
              </a:rPr>
              <a:t>Challenges:</a:t>
            </a:r>
            <a:r>
              <a:rPr lang="zh-CN" altLang="en-US" sz="4267" u="sng" dirty="0">
                <a:solidFill>
                  <a:srgbClr val="474242"/>
                </a:solidFill>
                <a:latin typeface="Dreaming Outloud Sans"/>
                <a:ea typeface="Dreaming Outloud Sans"/>
                <a:cs typeface="Dreaming Outloud Sans"/>
                <a:sym typeface="Dreaming Outloud Sans"/>
              </a:rPr>
              <a:t> </a:t>
            </a:r>
            <a:endParaRPr lang="en-CA" altLang="zh-CN" sz="4400" u="sng" dirty="0">
              <a:solidFill>
                <a:srgbClr val="474242"/>
              </a:solidFill>
              <a:latin typeface="Dreaming Outloud Sans"/>
              <a:ea typeface="Dreaming Outloud Sans"/>
              <a:cs typeface="Dreaming Outloud Sans"/>
              <a:sym typeface="Dreaming Outloud Sans"/>
            </a:endParaRP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Design</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decisions</a:t>
            </a: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User</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experience</a:t>
            </a: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Feature</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prioritization</a:t>
            </a:r>
          </a:p>
          <a:p>
            <a:pPr marL="571500" indent="-571500">
              <a:lnSpc>
                <a:spcPts val="5120"/>
              </a:lnSpc>
              <a:spcBef>
                <a:spcPct val="0"/>
              </a:spcBef>
              <a:buFont typeface="Arial" panose="020B0604020202020204" pitchFamily="34" charset="0"/>
              <a:buChar char="•"/>
              <a:defRPr/>
            </a:pPr>
            <a:r>
              <a:rPr lang="en-US" altLang="zh-CN" sz="4400" dirty="0">
                <a:solidFill>
                  <a:srgbClr val="474242"/>
                </a:solidFill>
                <a:latin typeface="Dreaming Outloud Sans"/>
                <a:ea typeface="Dreaming Outloud Sans"/>
                <a:cs typeface="Dreaming Outloud Sans"/>
                <a:sym typeface="Dreaming Outloud Sans"/>
              </a:rPr>
              <a:t>User</a:t>
            </a:r>
            <a:r>
              <a:rPr lang="zh-CN" altLang="en-US" sz="4400" dirty="0">
                <a:solidFill>
                  <a:srgbClr val="474242"/>
                </a:solidFill>
                <a:latin typeface="Dreaming Outloud Sans"/>
                <a:ea typeface="Dreaming Outloud Sans"/>
                <a:cs typeface="Dreaming Outloud Sans"/>
                <a:sym typeface="Dreaming Outloud Sans"/>
              </a:rPr>
              <a:t> </a:t>
            </a:r>
            <a:r>
              <a:rPr lang="en-US" altLang="zh-CN" sz="4400" dirty="0">
                <a:solidFill>
                  <a:srgbClr val="474242"/>
                </a:solidFill>
                <a:latin typeface="Dreaming Outloud Sans"/>
                <a:ea typeface="Dreaming Outloud Sans"/>
                <a:cs typeface="Dreaming Outloud Sans"/>
                <a:sym typeface="Dreaming Outloud Sans"/>
              </a:rPr>
              <a:t>privacy</a:t>
            </a:r>
            <a:endParaRPr lang="en-US" altLang="zh-CN" sz="4267" dirty="0">
              <a:solidFill>
                <a:srgbClr val="474242"/>
              </a:solidFill>
              <a:latin typeface="Dreaming Outloud Sans"/>
              <a:ea typeface="Dreaming Outloud Sans"/>
              <a:cs typeface="Dreaming Outloud Sans"/>
              <a:sym typeface="Dreaming Outloud Sans"/>
            </a:endParaRPr>
          </a:p>
        </p:txBody>
      </p:sp>
    </p:spTree>
    <p:extLst>
      <p:ext uri="{BB962C8B-B14F-4D97-AF65-F5344CB8AC3E}">
        <p14:creationId xmlns:p14="http://schemas.microsoft.com/office/powerpoint/2010/main" val="1008258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2537902" y="1846766"/>
            <a:ext cx="13212197" cy="6751142"/>
            <a:chOff x="0" y="0"/>
            <a:chExt cx="17616262" cy="9001523"/>
          </a:xfrm>
        </p:grpSpPr>
        <p:sp>
          <p:nvSpPr>
            <p:cNvPr id="3" name="Freeform 3"/>
            <p:cNvSpPr/>
            <p:nvPr/>
          </p:nvSpPr>
          <p:spPr>
            <a:xfrm>
              <a:off x="0" y="0"/>
              <a:ext cx="17616262" cy="9001523"/>
            </a:xfrm>
            <a:custGeom>
              <a:avLst/>
              <a:gdLst/>
              <a:ahLst/>
              <a:cxnLst/>
              <a:rect l="l" t="t" r="r" b="b"/>
              <a:pathLst>
                <a:path w="17616262" h="9001523">
                  <a:moveTo>
                    <a:pt x="0" y="0"/>
                  </a:moveTo>
                  <a:lnTo>
                    <a:pt x="17616262" y="0"/>
                  </a:lnTo>
                  <a:lnTo>
                    <a:pt x="17616262" y="9001523"/>
                  </a:lnTo>
                  <a:lnTo>
                    <a:pt x="0" y="9001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40458" y="378358"/>
              <a:ext cx="16135347" cy="8244808"/>
            </a:xfrm>
            <a:custGeom>
              <a:avLst/>
              <a:gdLst/>
              <a:ahLst/>
              <a:cxnLst/>
              <a:rect l="l" t="t" r="r" b="b"/>
              <a:pathLst>
                <a:path w="16135347" h="8244808">
                  <a:moveTo>
                    <a:pt x="0" y="0"/>
                  </a:moveTo>
                  <a:lnTo>
                    <a:pt x="16135347" y="0"/>
                  </a:lnTo>
                  <a:lnTo>
                    <a:pt x="16135347" y="8244808"/>
                  </a:lnTo>
                  <a:lnTo>
                    <a:pt x="0" y="8244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p:cNvSpPr txBox="1"/>
          <p:nvPr/>
        </p:nvSpPr>
        <p:spPr>
          <a:xfrm>
            <a:off x="5703818" y="5961638"/>
            <a:ext cx="6880363" cy="565150"/>
          </a:xfrm>
          <a:prstGeom prst="rect">
            <a:avLst/>
          </a:prstGeom>
        </p:spPr>
        <p:txBody>
          <a:bodyPr lIns="0" tIns="0" rIns="0" bIns="0" rtlCol="0" anchor="t">
            <a:spAutoFit/>
          </a:bodyPr>
          <a:lstStyle/>
          <a:p>
            <a:pPr algn="ctr">
              <a:lnSpc>
                <a:spcPts val="4550"/>
              </a:lnSpc>
            </a:pPr>
            <a:r>
              <a:rPr lang="en-US" sz="3500">
                <a:solidFill>
                  <a:srgbClr val="474242"/>
                </a:solidFill>
                <a:latin typeface="Dreaming Outloud Sans"/>
                <a:ea typeface="Dreaming Outloud Sans"/>
                <a:cs typeface="Dreaming Outloud Sans"/>
                <a:sym typeface="Dreaming Outloud Sans"/>
              </a:rPr>
              <a:t>We are on the way for self love</a:t>
            </a:r>
          </a:p>
        </p:txBody>
      </p:sp>
      <p:sp>
        <p:nvSpPr>
          <p:cNvPr id="6" name="Freeform 6"/>
          <p:cNvSpPr/>
          <p:nvPr/>
        </p:nvSpPr>
        <p:spPr>
          <a:xfrm rot="-5548002">
            <a:off x="13395972" y="-1519903"/>
            <a:ext cx="5711154" cy="5097205"/>
          </a:xfrm>
          <a:custGeom>
            <a:avLst/>
            <a:gdLst/>
            <a:ahLst/>
            <a:cxnLst/>
            <a:rect l="l" t="t" r="r" b="b"/>
            <a:pathLst>
              <a:path w="5711154" h="5097205">
                <a:moveTo>
                  <a:pt x="0" y="0"/>
                </a:moveTo>
                <a:lnTo>
                  <a:pt x="5711154" y="0"/>
                </a:lnTo>
                <a:lnTo>
                  <a:pt x="5711154" y="5097206"/>
                </a:lnTo>
                <a:lnTo>
                  <a:pt x="0" y="50972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5548002">
            <a:off x="-838305" y="6681681"/>
            <a:ext cx="4920235" cy="4391310"/>
          </a:xfrm>
          <a:custGeom>
            <a:avLst/>
            <a:gdLst/>
            <a:ahLst/>
            <a:cxnLst/>
            <a:rect l="l" t="t" r="r" b="b"/>
            <a:pathLst>
              <a:path w="4920235" h="4391310">
                <a:moveTo>
                  <a:pt x="0" y="0"/>
                </a:moveTo>
                <a:lnTo>
                  <a:pt x="4920235" y="0"/>
                </a:lnTo>
                <a:lnTo>
                  <a:pt x="4920235" y="4391310"/>
                </a:lnTo>
                <a:lnTo>
                  <a:pt x="0" y="43913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123337" y="3774537"/>
            <a:ext cx="8041325" cy="2120427"/>
            <a:chOff x="0" y="0"/>
            <a:chExt cx="10721767" cy="2827235"/>
          </a:xfrm>
        </p:grpSpPr>
        <p:sp>
          <p:nvSpPr>
            <p:cNvPr id="9" name="TextBox 9"/>
            <p:cNvSpPr txBox="1"/>
            <p:nvPr/>
          </p:nvSpPr>
          <p:spPr>
            <a:xfrm>
              <a:off x="0" y="-219075"/>
              <a:ext cx="10721767" cy="2149475"/>
            </a:xfrm>
            <a:prstGeom prst="rect">
              <a:avLst/>
            </a:prstGeom>
          </p:spPr>
          <p:txBody>
            <a:bodyPr lIns="0" tIns="0" rIns="0" bIns="0" rtlCol="0" anchor="t">
              <a:spAutoFit/>
            </a:bodyPr>
            <a:lstStyle/>
            <a:p>
              <a:pPr algn="ctr">
                <a:lnSpc>
                  <a:spcPts val="11400"/>
                </a:lnSpc>
              </a:pPr>
              <a:r>
                <a:rPr lang="en-US" sz="9500">
                  <a:solidFill>
                    <a:srgbClr val="474242"/>
                  </a:solidFill>
                  <a:latin typeface="Jua"/>
                  <a:ea typeface="Jua"/>
                  <a:cs typeface="Jua"/>
                  <a:sym typeface="Jua"/>
                </a:rPr>
                <a:t>Thank you!</a:t>
              </a:r>
            </a:p>
          </p:txBody>
        </p:sp>
        <p:sp>
          <p:nvSpPr>
            <p:cNvPr id="10" name="Freeform 10"/>
            <p:cNvSpPr/>
            <p:nvPr/>
          </p:nvSpPr>
          <p:spPr>
            <a:xfrm>
              <a:off x="1453673" y="1505888"/>
              <a:ext cx="7814421" cy="1321348"/>
            </a:xfrm>
            <a:custGeom>
              <a:avLst/>
              <a:gdLst/>
              <a:ahLst/>
              <a:cxnLst/>
              <a:rect l="l" t="t" r="r" b="b"/>
              <a:pathLst>
                <a:path w="7814421" h="1321348">
                  <a:moveTo>
                    <a:pt x="0" y="0"/>
                  </a:moveTo>
                  <a:lnTo>
                    <a:pt x="7814421" y="0"/>
                  </a:lnTo>
                  <a:lnTo>
                    <a:pt x="7814421" y="1321347"/>
                  </a:lnTo>
                  <a:lnTo>
                    <a:pt x="0" y="1321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1833163" y="2983095"/>
            <a:ext cx="7957617" cy="5666697"/>
            <a:chOff x="0" y="0"/>
            <a:chExt cx="10610155" cy="7555595"/>
          </a:xfrm>
        </p:grpSpPr>
        <p:sp>
          <p:nvSpPr>
            <p:cNvPr id="3" name="Freeform 3"/>
            <p:cNvSpPr/>
            <p:nvPr/>
          </p:nvSpPr>
          <p:spPr>
            <a:xfrm>
              <a:off x="0" y="0"/>
              <a:ext cx="10610155" cy="7555595"/>
            </a:xfrm>
            <a:custGeom>
              <a:avLst/>
              <a:gdLst/>
              <a:ahLst/>
              <a:cxnLst/>
              <a:rect l="l" t="t" r="r" b="b"/>
              <a:pathLst>
                <a:path w="10610155" h="7555595">
                  <a:moveTo>
                    <a:pt x="0" y="0"/>
                  </a:moveTo>
                  <a:lnTo>
                    <a:pt x="10610155" y="0"/>
                  </a:lnTo>
                  <a:lnTo>
                    <a:pt x="10610155" y="7555595"/>
                  </a:lnTo>
                  <a:lnTo>
                    <a:pt x="0" y="7555595"/>
                  </a:lnTo>
                  <a:lnTo>
                    <a:pt x="0" y="0"/>
                  </a:lnTo>
                  <a:close/>
                </a:path>
              </a:pathLst>
            </a:custGeom>
            <a:blipFill>
              <a:blip r:embed="rId3">
                <a:extLst>
                  <a:ext uri="{96DAC541-7B7A-43D3-8B79-37D633B846F1}">
                    <asvg:svgBlip xmlns:asvg="http://schemas.microsoft.com/office/drawing/2016/SVG/main" r:embed="rId4"/>
                  </a:ext>
                </a:extLst>
              </a:blip>
              <a:stretch>
                <a:fillRect l="-35143" r="-35143"/>
              </a:stretch>
            </a:blipFill>
          </p:spPr>
          <p:txBody>
            <a:bodyPr/>
            <a:lstStyle/>
            <a:p>
              <a:endParaRPr lang="en-US"/>
            </a:p>
          </p:txBody>
        </p:sp>
        <p:sp>
          <p:nvSpPr>
            <p:cNvPr id="4" name="TextBox 4"/>
            <p:cNvSpPr txBox="1"/>
            <p:nvPr/>
          </p:nvSpPr>
          <p:spPr>
            <a:xfrm>
              <a:off x="1443588" y="789247"/>
              <a:ext cx="7952097" cy="6473825"/>
            </a:xfrm>
            <a:prstGeom prst="rect">
              <a:avLst/>
            </a:prstGeom>
          </p:spPr>
          <p:txBody>
            <a:bodyPr lIns="0" tIns="0" rIns="0" bIns="0" rtlCol="0" anchor="t">
              <a:spAutoFit/>
            </a:bodyPr>
            <a:lstStyle/>
            <a:p>
              <a:pPr algn="l">
                <a:lnSpc>
                  <a:spcPts val="6496"/>
                </a:lnSpc>
              </a:pPr>
              <a:r>
                <a:rPr lang="en-US" sz="5413">
                  <a:solidFill>
                    <a:srgbClr val="474242"/>
                  </a:solidFill>
                  <a:latin typeface="Jua"/>
                  <a:ea typeface="Jua"/>
                  <a:cs typeface="Jua"/>
                  <a:sym typeface="Jua"/>
                </a:rPr>
                <a:t>Authentication</a:t>
              </a:r>
            </a:p>
            <a:p>
              <a:pPr algn="l">
                <a:lnSpc>
                  <a:spcPts val="5176"/>
                </a:lnSpc>
              </a:pPr>
              <a:r>
                <a:rPr lang="en-US" sz="4313">
                  <a:solidFill>
                    <a:srgbClr val="474242"/>
                  </a:solidFill>
                  <a:latin typeface="Dreaming Outloud Sans"/>
                  <a:ea typeface="Dreaming Outloud Sans"/>
                  <a:cs typeface="Dreaming Outloud Sans"/>
                  <a:sym typeface="Dreaming Outloud Sans"/>
                </a:rPr>
                <a:t>· Users can sign up with email and password</a:t>
              </a:r>
            </a:p>
            <a:p>
              <a:pPr algn="l">
                <a:lnSpc>
                  <a:spcPts val="5176"/>
                </a:lnSpc>
              </a:pPr>
              <a:r>
                <a:rPr lang="en-US" sz="4313">
                  <a:solidFill>
                    <a:srgbClr val="474242"/>
                  </a:solidFill>
                  <a:latin typeface="Dreaming Outloud Sans"/>
                  <a:ea typeface="Dreaming Outloud Sans"/>
                  <a:cs typeface="Dreaming Outloud Sans"/>
                  <a:sym typeface="Dreaming Outloud Sans"/>
                </a:rPr>
                <a:t>· Sign out</a:t>
              </a:r>
            </a:p>
            <a:p>
              <a:pPr algn="l">
                <a:lnSpc>
                  <a:spcPts val="5176"/>
                </a:lnSpc>
              </a:pPr>
              <a:r>
                <a:rPr lang="en-US" sz="4313">
                  <a:solidFill>
                    <a:srgbClr val="474242"/>
                  </a:solidFill>
                  <a:latin typeface="Dreaming Outloud Sans"/>
                  <a:ea typeface="Dreaming Outloud Sans"/>
                  <a:cs typeface="Dreaming Outloud Sans"/>
                  <a:sym typeface="Dreaming Outloud Sans"/>
                </a:rPr>
                <a:t>· Forget password</a:t>
              </a:r>
            </a:p>
            <a:p>
              <a:pPr algn="l">
                <a:lnSpc>
                  <a:spcPts val="5176"/>
                </a:lnSpc>
              </a:pPr>
              <a:r>
                <a:rPr lang="en-US" sz="4313">
                  <a:solidFill>
                    <a:srgbClr val="474242"/>
                  </a:solidFill>
                  <a:latin typeface="Dreaming Outloud Sans"/>
                  <a:ea typeface="Dreaming Outloud Sans"/>
                  <a:cs typeface="Dreaming Outloud Sans"/>
                  <a:sym typeface="Dreaming Outloud Sans"/>
                </a:rPr>
                <a:t>· See your profile</a:t>
              </a:r>
            </a:p>
            <a:p>
              <a:pPr algn="ctr">
                <a:lnSpc>
                  <a:spcPts val="5176"/>
                </a:lnSpc>
                <a:spcBef>
                  <a:spcPct val="0"/>
                </a:spcBef>
              </a:pPr>
              <a:endParaRPr lang="en-US" sz="4313">
                <a:solidFill>
                  <a:srgbClr val="474242"/>
                </a:solidFill>
                <a:latin typeface="Dreaming Outloud Sans"/>
                <a:ea typeface="Dreaming Outloud Sans"/>
                <a:cs typeface="Dreaming Outloud Sans"/>
                <a:sym typeface="Dreaming Outloud Sans"/>
              </a:endParaRPr>
            </a:p>
          </p:txBody>
        </p:sp>
      </p:grpSp>
      <p:sp>
        <p:nvSpPr>
          <p:cNvPr id="5" name="Freeform 5"/>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5811971" y="285759"/>
            <a:ext cx="7945593" cy="1962150"/>
            <a:chOff x="0" y="0"/>
            <a:chExt cx="10594123" cy="2616200"/>
          </a:xfrm>
        </p:grpSpPr>
        <p:sp>
          <p:nvSpPr>
            <p:cNvPr id="8" name="TextBox 8"/>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9" name="Freeform 9"/>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0" name="Freeform 10"/>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2487275" y="2247909"/>
            <a:ext cx="3748910" cy="7516613"/>
          </a:xfrm>
          <a:custGeom>
            <a:avLst/>
            <a:gdLst/>
            <a:ahLst/>
            <a:cxnLst/>
            <a:rect l="l" t="t" r="r" b="b"/>
            <a:pathLst>
              <a:path w="3748910" h="7516613">
                <a:moveTo>
                  <a:pt x="0" y="0"/>
                </a:moveTo>
                <a:lnTo>
                  <a:pt x="3748910" y="0"/>
                </a:lnTo>
                <a:lnTo>
                  <a:pt x="3748910" y="7516613"/>
                </a:lnTo>
                <a:lnTo>
                  <a:pt x="0" y="7516613"/>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5811971" y="285759"/>
            <a:ext cx="7945593" cy="1962150"/>
            <a:chOff x="0" y="0"/>
            <a:chExt cx="10594123" cy="2616200"/>
          </a:xfrm>
        </p:grpSpPr>
        <p:sp>
          <p:nvSpPr>
            <p:cNvPr id="5" name="TextBox 5"/>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6" name="Freeform 6"/>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5811971" y="2551110"/>
            <a:ext cx="11301259" cy="6229819"/>
          </a:xfrm>
          <a:custGeom>
            <a:avLst/>
            <a:gdLst/>
            <a:ahLst/>
            <a:cxnLst/>
            <a:rect l="l" t="t" r="r" b="b"/>
            <a:pathLst>
              <a:path w="11301259" h="6229819">
                <a:moveTo>
                  <a:pt x="0" y="0"/>
                </a:moveTo>
                <a:lnTo>
                  <a:pt x="11301259" y="0"/>
                </a:lnTo>
                <a:lnTo>
                  <a:pt x="11301259" y="6229819"/>
                </a:lnTo>
                <a:lnTo>
                  <a:pt x="0" y="6229819"/>
                </a:lnTo>
                <a:lnTo>
                  <a:pt x="0" y="0"/>
                </a:lnTo>
                <a:close/>
              </a:path>
            </a:pathLst>
          </a:custGeom>
          <a:blipFill>
            <a:blip r:embed="rId8"/>
            <a:stretch>
              <a:fillRect/>
            </a:stretch>
          </a:blipFill>
        </p:spPr>
        <p:txBody>
          <a:bodyPr/>
          <a:lstStyle/>
          <a:p>
            <a:endParaRPr lang="en-US"/>
          </a:p>
        </p:txBody>
      </p:sp>
      <p:grpSp>
        <p:nvGrpSpPr>
          <p:cNvPr id="9" name="Group 9"/>
          <p:cNvGrpSpPr/>
          <p:nvPr/>
        </p:nvGrpSpPr>
        <p:grpSpPr>
          <a:xfrm>
            <a:off x="-373418" y="3498126"/>
            <a:ext cx="5901460" cy="1645374"/>
            <a:chOff x="0" y="0"/>
            <a:chExt cx="7868613" cy="2193832"/>
          </a:xfrm>
        </p:grpSpPr>
        <p:sp>
          <p:nvSpPr>
            <p:cNvPr id="10" name="Freeform 10"/>
            <p:cNvSpPr/>
            <p:nvPr/>
          </p:nvSpPr>
          <p:spPr>
            <a:xfrm>
              <a:off x="0" y="0"/>
              <a:ext cx="7868613" cy="2193832"/>
            </a:xfrm>
            <a:custGeom>
              <a:avLst/>
              <a:gdLst/>
              <a:ahLst/>
              <a:cxnLst/>
              <a:rect l="l" t="t" r="r" b="b"/>
              <a:pathLst>
                <a:path w="7868613" h="2193832">
                  <a:moveTo>
                    <a:pt x="0" y="0"/>
                  </a:moveTo>
                  <a:lnTo>
                    <a:pt x="7868613" y="0"/>
                  </a:lnTo>
                  <a:lnTo>
                    <a:pt x="7868613" y="2193832"/>
                  </a:lnTo>
                  <a:lnTo>
                    <a:pt x="0" y="2193832"/>
                  </a:lnTo>
                  <a:lnTo>
                    <a:pt x="0" y="0"/>
                  </a:lnTo>
                  <a:close/>
                </a:path>
              </a:pathLst>
            </a:custGeom>
            <a:blipFill>
              <a:blip r:embed="rId9">
                <a:extLst>
                  <a:ext uri="{96DAC541-7B7A-43D3-8B79-37D633B846F1}">
                    <asvg:svgBlip xmlns:asvg="http://schemas.microsoft.com/office/drawing/2016/SVG/main" r:embed="rId10"/>
                  </a:ext>
                </a:extLst>
              </a:blip>
              <a:stretch>
                <a:fillRect t="-24994" b="-24994"/>
              </a:stretch>
            </a:blipFill>
          </p:spPr>
          <p:txBody>
            <a:bodyPr/>
            <a:lstStyle/>
            <a:p>
              <a:endParaRPr lang="en-US"/>
            </a:p>
          </p:txBody>
        </p:sp>
        <p:sp>
          <p:nvSpPr>
            <p:cNvPr id="11" name="TextBox 11"/>
            <p:cNvSpPr txBox="1"/>
            <p:nvPr/>
          </p:nvSpPr>
          <p:spPr>
            <a:xfrm>
              <a:off x="1070582" y="600945"/>
              <a:ext cx="5897367" cy="1375948"/>
            </a:xfrm>
            <a:prstGeom prst="rect">
              <a:avLst/>
            </a:prstGeom>
          </p:spPr>
          <p:txBody>
            <a:bodyPr lIns="0" tIns="0" rIns="0" bIns="0" rtlCol="0" anchor="t">
              <a:spAutoFit/>
            </a:bodyPr>
            <a:lstStyle/>
            <a:p>
              <a:pPr algn="ctr">
                <a:lnSpc>
                  <a:spcPts val="3838"/>
                </a:lnSpc>
              </a:pPr>
              <a:r>
                <a:rPr lang="en-US" sz="3198">
                  <a:solidFill>
                    <a:srgbClr val="474242"/>
                  </a:solidFill>
                  <a:latin typeface="Jua"/>
                  <a:ea typeface="Jua"/>
                  <a:cs typeface="Jua"/>
                  <a:sym typeface="Jua"/>
                </a:rPr>
                <a:t>Store in firebase</a:t>
              </a:r>
            </a:p>
            <a:p>
              <a:pPr algn="ctr">
                <a:lnSpc>
                  <a:spcPts val="3838"/>
                </a:lnSpc>
                <a:spcBef>
                  <a:spcPct val="0"/>
                </a:spcBef>
              </a:pPr>
              <a:r>
                <a:rPr lang="en-US" sz="3198">
                  <a:solidFill>
                    <a:srgbClr val="474242"/>
                  </a:solidFill>
                  <a:latin typeface="Jua"/>
                  <a:ea typeface="Jua"/>
                  <a:cs typeface="Jua"/>
                  <a:sym typeface="Jua"/>
                </a:rPr>
                <a:t>ensure the user dats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sp>
        <p:nvSpPr>
          <p:cNvPr id="2" name="Freeform 2"/>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5811971" y="285759"/>
            <a:ext cx="7945593" cy="1962150"/>
            <a:chOff x="0" y="0"/>
            <a:chExt cx="10594123" cy="2616200"/>
          </a:xfrm>
        </p:grpSpPr>
        <p:sp>
          <p:nvSpPr>
            <p:cNvPr id="5" name="TextBox 5"/>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6" name="Freeform 6"/>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7" name="Freeform 7"/>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8" name="Group 8"/>
          <p:cNvGrpSpPr/>
          <p:nvPr/>
        </p:nvGrpSpPr>
        <p:grpSpPr>
          <a:xfrm>
            <a:off x="1813032" y="3886056"/>
            <a:ext cx="5901460" cy="1157968"/>
            <a:chOff x="0" y="0"/>
            <a:chExt cx="7868613" cy="1543958"/>
          </a:xfrm>
        </p:grpSpPr>
        <p:sp>
          <p:nvSpPr>
            <p:cNvPr id="9" name="Freeform 9"/>
            <p:cNvSpPr/>
            <p:nvPr/>
          </p:nvSpPr>
          <p:spPr>
            <a:xfrm>
              <a:off x="0" y="0"/>
              <a:ext cx="7868613" cy="1543958"/>
            </a:xfrm>
            <a:custGeom>
              <a:avLst/>
              <a:gdLst/>
              <a:ahLst/>
              <a:cxnLst/>
              <a:rect l="l" t="t" r="r" b="b"/>
              <a:pathLst>
                <a:path w="7868613" h="1543958">
                  <a:moveTo>
                    <a:pt x="0" y="0"/>
                  </a:moveTo>
                  <a:lnTo>
                    <a:pt x="7868613" y="0"/>
                  </a:lnTo>
                  <a:lnTo>
                    <a:pt x="7868613" y="1543958"/>
                  </a:lnTo>
                  <a:lnTo>
                    <a:pt x="0" y="1543958"/>
                  </a:lnTo>
                  <a:lnTo>
                    <a:pt x="0" y="0"/>
                  </a:lnTo>
                  <a:close/>
                </a:path>
              </a:pathLst>
            </a:custGeom>
            <a:blipFill>
              <a:blip r:embed="rId9">
                <a:extLst>
                  <a:ext uri="{96DAC541-7B7A-43D3-8B79-37D633B846F1}">
                    <asvg:svgBlip xmlns:asvg="http://schemas.microsoft.com/office/drawing/2016/SVG/main" r:embed="rId10"/>
                  </a:ext>
                </a:extLst>
              </a:blip>
              <a:stretch>
                <a:fillRect t="-56560" b="-56560"/>
              </a:stretch>
            </a:blipFill>
          </p:spPr>
          <p:txBody>
            <a:bodyPr/>
            <a:lstStyle/>
            <a:p>
              <a:endParaRPr lang="en-US"/>
            </a:p>
          </p:txBody>
        </p:sp>
        <p:sp>
          <p:nvSpPr>
            <p:cNvPr id="10" name="TextBox 10"/>
            <p:cNvSpPr txBox="1"/>
            <p:nvPr/>
          </p:nvSpPr>
          <p:spPr>
            <a:xfrm>
              <a:off x="1070582" y="600945"/>
              <a:ext cx="5897367" cy="726074"/>
            </a:xfrm>
            <a:prstGeom prst="rect">
              <a:avLst/>
            </a:prstGeom>
          </p:spPr>
          <p:txBody>
            <a:bodyPr lIns="0" tIns="0" rIns="0" bIns="0" rtlCol="0" anchor="t">
              <a:spAutoFit/>
            </a:bodyPr>
            <a:lstStyle/>
            <a:p>
              <a:pPr algn="ctr">
                <a:lnSpc>
                  <a:spcPts val="3838"/>
                </a:lnSpc>
                <a:spcBef>
                  <a:spcPct val="0"/>
                </a:spcBef>
              </a:pPr>
              <a:r>
                <a:rPr lang="en-US" sz="3198">
                  <a:solidFill>
                    <a:srgbClr val="474242"/>
                  </a:solidFill>
                  <a:latin typeface="Jua"/>
                  <a:ea typeface="Jua"/>
                  <a:cs typeface="Jua"/>
                  <a:sym typeface="Jua"/>
                </a:rPr>
                <a:t>Check the profile</a:t>
              </a:r>
            </a:p>
          </p:txBody>
        </p:sp>
      </p:grpSp>
      <p:sp>
        <p:nvSpPr>
          <p:cNvPr id="11" name="Freeform 11"/>
          <p:cNvSpPr/>
          <p:nvPr/>
        </p:nvSpPr>
        <p:spPr>
          <a:xfrm>
            <a:off x="9784768" y="2551110"/>
            <a:ext cx="3919057" cy="8039091"/>
          </a:xfrm>
          <a:custGeom>
            <a:avLst/>
            <a:gdLst/>
            <a:ahLst/>
            <a:cxnLst/>
            <a:rect l="l" t="t" r="r" b="b"/>
            <a:pathLst>
              <a:path w="3919057" h="8039091">
                <a:moveTo>
                  <a:pt x="0" y="0"/>
                </a:moveTo>
                <a:lnTo>
                  <a:pt x="3919056" y="0"/>
                </a:lnTo>
                <a:lnTo>
                  <a:pt x="3919056" y="8039091"/>
                </a:lnTo>
                <a:lnTo>
                  <a:pt x="0" y="8039091"/>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398198" y="2551110"/>
            <a:ext cx="9144000" cy="6413015"/>
            <a:chOff x="0" y="0"/>
            <a:chExt cx="12192000" cy="8550687"/>
          </a:xfrm>
        </p:grpSpPr>
        <p:sp>
          <p:nvSpPr>
            <p:cNvPr id="3" name="Freeform 3"/>
            <p:cNvSpPr/>
            <p:nvPr/>
          </p:nvSpPr>
          <p:spPr>
            <a:xfrm>
              <a:off x="0" y="0"/>
              <a:ext cx="12192000" cy="8550687"/>
            </a:xfrm>
            <a:custGeom>
              <a:avLst/>
              <a:gdLst/>
              <a:ahLst/>
              <a:cxnLst/>
              <a:rect l="l" t="t" r="r" b="b"/>
              <a:pathLst>
                <a:path w="12192000" h="8550687">
                  <a:moveTo>
                    <a:pt x="0" y="0"/>
                  </a:moveTo>
                  <a:lnTo>
                    <a:pt x="12192000" y="0"/>
                  </a:lnTo>
                  <a:lnTo>
                    <a:pt x="12192000" y="8550687"/>
                  </a:lnTo>
                  <a:lnTo>
                    <a:pt x="0" y="8550687"/>
                  </a:lnTo>
                  <a:lnTo>
                    <a:pt x="0" y="0"/>
                  </a:lnTo>
                  <a:close/>
                </a:path>
              </a:pathLst>
            </a:custGeom>
            <a:blipFill>
              <a:blip r:embed="rId2">
                <a:extLst>
                  <a:ext uri="{96DAC541-7B7A-43D3-8B79-37D633B846F1}">
                    <asvg:svgBlip xmlns:asvg="http://schemas.microsoft.com/office/drawing/2016/SVG/main" r:embed="rId3"/>
                  </a:ext>
                </a:extLst>
              </a:blip>
              <a:stretch>
                <a:fillRect l="-33855" r="-33855"/>
              </a:stretch>
            </a:blipFill>
          </p:spPr>
          <p:txBody>
            <a:bodyPr/>
            <a:lstStyle/>
            <a:p>
              <a:endParaRPr lang="en-US"/>
            </a:p>
          </p:txBody>
        </p:sp>
        <p:sp>
          <p:nvSpPr>
            <p:cNvPr id="4" name="TextBox 4"/>
            <p:cNvSpPr txBox="1"/>
            <p:nvPr/>
          </p:nvSpPr>
          <p:spPr>
            <a:xfrm>
              <a:off x="1442161" y="921523"/>
              <a:ext cx="9137658" cy="7289177"/>
            </a:xfrm>
            <a:prstGeom prst="rect">
              <a:avLst/>
            </a:prstGeom>
          </p:spPr>
          <p:txBody>
            <a:bodyPr lIns="0" tIns="0" rIns="0" bIns="0" rtlCol="0" anchor="t">
              <a:spAutoFit/>
            </a:bodyPr>
            <a:lstStyle/>
            <a:p>
              <a:pPr algn="l">
                <a:lnSpc>
                  <a:spcPts val="6637"/>
                </a:lnSpc>
              </a:pPr>
              <a:r>
                <a:rPr lang="en-US" sz="5531">
                  <a:solidFill>
                    <a:srgbClr val="474242"/>
                  </a:solidFill>
                  <a:latin typeface="Jua"/>
                  <a:ea typeface="Jua"/>
                  <a:cs typeface="Jua"/>
                  <a:sym typeface="Jua"/>
                </a:rPr>
                <a:t>Quick View</a:t>
              </a:r>
            </a:p>
            <a:p>
              <a:pPr algn="l">
                <a:lnSpc>
                  <a:spcPts val="5120"/>
                </a:lnSpc>
              </a:pPr>
              <a:r>
                <a:rPr lang="en-US" sz="4267">
                  <a:solidFill>
                    <a:srgbClr val="474242"/>
                  </a:solidFill>
                  <a:latin typeface="Dreaming Outloud Sans"/>
                  <a:ea typeface="Dreaming Outloud Sans"/>
                  <a:cs typeface="Dreaming Outloud Sans"/>
                  <a:sym typeface="Dreaming Outloud Sans"/>
                </a:rPr>
                <a:t>· A personalized dashboard</a:t>
              </a:r>
            </a:p>
            <a:p>
              <a:pPr algn="l">
                <a:lnSpc>
                  <a:spcPts val="5120"/>
                </a:lnSpc>
              </a:pPr>
              <a:r>
                <a:rPr lang="en-US" sz="4267">
                  <a:solidFill>
                    <a:srgbClr val="474242"/>
                  </a:solidFill>
                  <a:latin typeface="Dreaming Outloud Sans"/>
                  <a:ea typeface="Dreaming Outloud Sans"/>
                  <a:cs typeface="Dreaming Outloud Sans"/>
                  <a:sym typeface="Dreaming Outloud Sans"/>
                </a:rPr>
                <a:t>· Each feature is associated</a:t>
              </a:r>
            </a:p>
            <a:p>
              <a:pPr algn="l">
                <a:lnSpc>
                  <a:spcPts val="5120"/>
                </a:lnSpc>
              </a:pPr>
              <a:r>
                <a:rPr lang="en-US" sz="4267">
                  <a:solidFill>
                    <a:srgbClr val="474242"/>
                  </a:solidFill>
                  <a:latin typeface="Dreaming Outloud Sans"/>
                  <a:ea typeface="Dreaming Outloud Sans"/>
                  <a:cs typeface="Dreaming Outloud Sans"/>
                  <a:sym typeface="Dreaming Outloud Sans"/>
                </a:rPr>
                <a:t>with a unique icon</a:t>
              </a:r>
            </a:p>
            <a:p>
              <a:pPr algn="l">
                <a:lnSpc>
                  <a:spcPts val="5120"/>
                </a:lnSpc>
              </a:pPr>
              <a:r>
                <a:rPr lang="en-US" sz="4267">
                  <a:solidFill>
                    <a:srgbClr val="474242"/>
                  </a:solidFill>
                  <a:latin typeface="Dreaming Outloud Sans"/>
                  <a:ea typeface="Dreaming Outloud Sans"/>
                  <a:cs typeface="Dreaming Outloud Sans"/>
                  <a:sym typeface="Dreaming Outloud Sans"/>
                </a:rPr>
                <a:t>· Easily click in and navigate</a:t>
              </a:r>
            </a:p>
            <a:p>
              <a:pPr algn="l">
                <a:lnSpc>
                  <a:spcPts val="5120"/>
                </a:lnSpc>
              </a:pPr>
              <a:endParaRPr lang="en-US" sz="4267">
                <a:solidFill>
                  <a:srgbClr val="474242"/>
                </a:solidFill>
                <a:latin typeface="Dreaming Outloud Sans"/>
                <a:ea typeface="Dreaming Outloud Sans"/>
                <a:cs typeface="Dreaming Outloud Sans"/>
                <a:sym typeface="Dreaming Outloud Sans"/>
              </a:endParaRPr>
            </a:p>
            <a:p>
              <a:pPr algn="l">
                <a:lnSpc>
                  <a:spcPts val="5120"/>
                </a:lnSpc>
              </a:pPr>
              <a:endParaRPr lang="en-US" sz="4267">
                <a:solidFill>
                  <a:srgbClr val="474242"/>
                </a:solidFill>
                <a:latin typeface="Dreaming Outloud Sans"/>
                <a:ea typeface="Dreaming Outloud Sans"/>
                <a:cs typeface="Dreaming Outloud Sans"/>
                <a:sym typeface="Dreaming Outloud Sans"/>
              </a:endParaRPr>
            </a:p>
            <a:p>
              <a:pPr algn="ctr">
                <a:lnSpc>
                  <a:spcPts val="5120"/>
                </a:lnSpc>
                <a:spcBef>
                  <a:spcPct val="0"/>
                </a:spcBef>
              </a:pPr>
              <a:endParaRPr lang="en-US" sz="4267">
                <a:solidFill>
                  <a:srgbClr val="474242"/>
                </a:solidFill>
                <a:latin typeface="Dreaming Outloud Sans"/>
                <a:ea typeface="Dreaming Outloud Sans"/>
                <a:cs typeface="Dreaming Outloud Sans"/>
                <a:sym typeface="Dreaming Outloud Sans"/>
              </a:endParaRPr>
            </a:p>
          </p:txBody>
        </p:sp>
      </p:grpSp>
      <p:sp>
        <p:nvSpPr>
          <p:cNvPr id="5" name="Freeform 5"/>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811971" y="285759"/>
            <a:ext cx="7945593" cy="1962150"/>
            <a:chOff x="0" y="0"/>
            <a:chExt cx="10594123" cy="2616200"/>
          </a:xfrm>
        </p:grpSpPr>
        <p:sp>
          <p:nvSpPr>
            <p:cNvPr id="8" name="TextBox 8"/>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9" name="Freeform 9"/>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0" name="Freeform 10"/>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2548900" y="2006986"/>
            <a:ext cx="3964057" cy="8280014"/>
          </a:xfrm>
          <a:custGeom>
            <a:avLst/>
            <a:gdLst/>
            <a:ahLst/>
            <a:cxnLst/>
            <a:rect l="l" t="t" r="r" b="b"/>
            <a:pathLst>
              <a:path w="3964057" h="8280014">
                <a:moveTo>
                  <a:pt x="0" y="0"/>
                </a:moveTo>
                <a:lnTo>
                  <a:pt x="3964057" y="0"/>
                </a:lnTo>
                <a:lnTo>
                  <a:pt x="3964057" y="8280014"/>
                </a:lnTo>
                <a:lnTo>
                  <a:pt x="0" y="8280014"/>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398198" y="2551110"/>
            <a:ext cx="9144000" cy="6413015"/>
            <a:chOff x="0" y="0"/>
            <a:chExt cx="12192000" cy="8550687"/>
          </a:xfrm>
        </p:grpSpPr>
        <p:sp>
          <p:nvSpPr>
            <p:cNvPr id="3" name="Freeform 3"/>
            <p:cNvSpPr/>
            <p:nvPr/>
          </p:nvSpPr>
          <p:spPr>
            <a:xfrm>
              <a:off x="0" y="0"/>
              <a:ext cx="12192000" cy="8550687"/>
            </a:xfrm>
            <a:custGeom>
              <a:avLst/>
              <a:gdLst/>
              <a:ahLst/>
              <a:cxnLst/>
              <a:rect l="l" t="t" r="r" b="b"/>
              <a:pathLst>
                <a:path w="12192000" h="8550687">
                  <a:moveTo>
                    <a:pt x="0" y="0"/>
                  </a:moveTo>
                  <a:lnTo>
                    <a:pt x="12192000" y="0"/>
                  </a:lnTo>
                  <a:lnTo>
                    <a:pt x="12192000" y="8550687"/>
                  </a:lnTo>
                  <a:lnTo>
                    <a:pt x="0" y="8550687"/>
                  </a:lnTo>
                  <a:lnTo>
                    <a:pt x="0" y="0"/>
                  </a:lnTo>
                  <a:close/>
                </a:path>
              </a:pathLst>
            </a:custGeom>
            <a:blipFill>
              <a:blip r:embed="rId2">
                <a:extLst>
                  <a:ext uri="{96DAC541-7B7A-43D3-8B79-37D633B846F1}">
                    <asvg:svgBlip xmlns:asvg="http://schemas.microsoft.com/office/drawing/2016/SVG/main" r:embed="rId3"/>
                  </a:ext>
                </a:extLst>
              </a:blip>
              <a:stretch>
                <a:fillRect l="-33855" r="-33855"/>
              </a:stretch>
            </a:blipFill>
          </p:spPr>
          <p:txBody>
            <a:bodyPr/>
            <a:lstStyle/>
            <a:p>
              <a:endParaRPr lang="en-US"/>
            </a:p>
          </p:txBody>
        </p:sp>
        <p:sp>
          <p:nvSpPr>
            <p:cNvPr id="4" name="TextBox 4"/>
            <p:cNvSpPr txBox="1"/>
            <p:nvPr/>
          </p:nvSpPr>
          <p:spPr>
            <a:xfrm>
              <a:off x="1442161" y="921523"/>
              <a:ext cx="9137658" cy="7289177"/>
            </a:xfrm>
            <a:prstGeom prst="rect">
              <a:avLst/>
            </a:prstGeom>
          </p:spPr>
          <p:txBody>
            <a:bodyPr lIns="0" tIns="0" rIns="0" bIns="0" rtlCol="0" anchor="t">
              <a:spAutoFit/>
            </a:bodyPr>
            <a:lstStyle/>
            <a:p>
              <a:pPr algn="l">
                <a:lnSpc>
                  <a:spcPts val="6637"/>
                </a:lnSpc>
              </a:pPr>
              <a:r>
                <a:rPr lang="en-US" sz="5531">
                  <a:solidFill>
                    <a:srgbClr val="474242"/>
                  </a:solidFill>
                  <a:latin typeface="Jua"/>
                  <a:ea typeface="Jua"/>
                  <a:cs typeface="Jua"/>
                  <a:sym typeface="Jua"/>
                </a:rPr>
                <a:t>Tools</a:t>
              </a:r>
            </a:p>
            <a:p>
              <a:pPr algn="l">
                <a:lnSpc>
                  <a:spcPts val="5120"/>
                </a:lnSpc>
              </a:pPr>
              <a:r>
                <a:rPr lang="en-US" sz="4267">
                  <a:solidFill>
                    <a:srgbClr val="474242"/>
                  </a:solidFill>
                  <a:latin typeface="Dreaming Outloud Sans"/>
                  <a:ea typeface="Dreaming Outloud Sans"/>
                  <a:cs typeface="Dreaming Outloud Sans"/>
                  <a:sym typeface="Dreaming Outloud Sans"/>
                </a:rPr>
                <a:t>· Mood Tracker</a:t>
              </a:r>
            </a:p>
            <a:p>
              <a:pPr algn="l">
                <a:lnSpc>
                  <a:spcPts val="5120"/>
                </a:lnSpc>
              </a:pPr>
              <a:r>
                <a:rPr lang="en-US" sz="4267">
                  <a:solidFill>
                    <a:srgbClr val="474242"/>
                  </a:solidFill>
                  <a:latin typeface="Dreaming Outloud Sans"/>
                  <a:ea typeface="Dreaming Outloud Sans"/>
                  <a:cs typeface="Dreaming Outloud Sans"/>
                  <a:sym typeface="Dreaming Outloud Sans"/>
                </a:rPr>
                <a:t>· Challenging Negative Thoughts</a:t>
              </a:r>
            </a:p>
            <a:p>
              <a:pPr algn="l">
                <a:lnSpc>
                  <a:spcPts val="5120"/>
                </a:lnSpc>
              </a:pPr>
              <a:r>
                <a:rPr lang="en-US" sz="4267">
                  <a:solidFill>
                    <a:srgbClr val="474242"/>
                  </a:solidFill>
                  <a:latin typeface="Dreaming Outloud Sans"/>
                  <a:ea typeface="Dreaming Outloud Sans"/>
                  <a:cs typeface="Dreaming Outloud Sans"/>
                  <a:sym typeface="Dreaming Outloud Sans"/>
                </a:rPr>
                <a:t>· Meditation</a:t>
              </a:r>
            </a:p>
            <a:p>
              <a:pPr algn="l">
                <a:lnSpc>
                  <a:spcPts val="5120"/>
                </a:lnSpc>
              </a:pPr>
              <a:r>
                <a:rPr lang="en-US" sz="4267">
                  <a:solidFill>
                    <a:srgbClr val="474242"/>
                  </a:solidFill>
                  <a:latin typeface="Dreaming Outloud Sans"/>
                  <a:ea typeface="Dreaming Outloud Sans"/>
                  <a:cs typeface="Dreaming Outloud Sans"/>
                  <a:sym typeface="Dreaming Outloud Sans"/>
                </a:rPr>
                <a:t>· Self-Assesment</a:t>
              </a:r>
            </a:p>
            <a:p>
              <a:pPr algn="l">
                <a:lnSpc>
                  <a:spcPts val="5120"/>
                </a:lnSpc>
              </a:pPr>
              <a:endParaRPr lang="en-US" sz="4267">
                <a:solidFill>
                  <a:srgbClr val="474242"/>
                </a:solidFill>
                <a:latin typeface="Dreaming Outloud Sans"/>
                <a:ea typeface="Dreaming Outloud Sans"/>
                <a:cs typeface="Dreaming Outloud Sans"/>
                <a:sym typeface="Dreaming Outloud Sans"/>
              </a:endParaRPr>
            </a:p>
            <a:p>
              <a:pPr algn="ctr">
                <a:lnSpc>
                  <a:spcPts val="5120"/>
                </a:lnSpc>
                <a:spcBef>
                  <a:spcPct val="0"/>
                </a:spcBef>
              </a:pPr>
              <a:endParaRPr lang="en-US" sz="4267">
                <a:solidFill>
                  <a:srgbClr val="474242"/>
                </a:solidFill>
                <a:latin typeface="Dreaming Outloud Sans"/>
                <a:ea typeface="Dreaming Outloud Sans"/>
                <a:cs typeface="Dreaming Outloud Sans"/>
                <a:sym typeface="Dreaming Outloud Sans"/>
              </a:endParaRPr>
            </a:p>
          </p:txBody>
        </p:sp>
      </p:grpSp>
      <p:sp>
        <p:nvSpPr>
          <p:cNvPr id="5" name="Freeform 5"/>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811971" y="285759"/>
            <a:ext cx="7945593" cy="1962150"/>
            <a:chOff x="0" y="0"/>
            <a:chExt cx="10594123" cy="2616200"/>
          </a:xfrm>
        </p:grpSpPr>
        <p:sp>
          <p:nvSpPr>
            <p:cNvPr id="8" name="TextBox 8"/>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9" name="Freeform 9"/>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0" name="Freeform 10"/>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2393640" y="2247909"/>
            <a:ext cx="4050640" cy="8309005"/>
          </a:xfrm>
          <a:custGeom>
            <a:avLst/>
            <a:gdLst/>
            <a:ahLst/>
            <a:cxnLst/>
            <a:rect l="l" t="t" r="r" b="b"/>
            <a:pathLst>
              <a:path w="4050640" h="8309005">
                <a:moveTo>
                  <a:pt x="0" y="0"/>
                </a:moveTo>
                <a:lnTo>
                  <a:pt x="4050640" y="0"/>
                </a:lnTo>
                <a:lnTo>
                  <a:pt x="4050640" y="8309005"/>
                </a:lnTo>
                <a:lnTo>
                  <a:pt x="0" y="8309005"/>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398198" y="2551110"/>
            <a:ext cx="9144000" cy="4471145"/>
            <a:chOff x="0" y="0"/>
            <a:chExt cx="12192000" cy="5961526"/>
          </a:xfrm>
        </p:grpSpPr>
        <p:sp>
          <p:nvSpPr>
            <p:cNvPr id="3" name="Freeform 3"/>
            <p:cNvSpPr/>
            <p:nvPr/>
          </p:nvSpPr>
          <p:spPr>
            <a:xfrm>
              <a:off x="0" y="0"/>
              <a:ext cx="12192000" cy="5961526"/>
            </a:xfrm>
            <a:custGeom>
              <a:avLst/>
              <a:gdLst/>
              <a:ahLst/>
              <a:cxnLst/>
              <a:rect l="l" t="t" r="r" b="b"/>
              <a:pathLst>
                <a:path w="12192000" h="5961526">
                  <a:moveTo>
                    <a:pt x="0" y="0"/>
                  </a:moveTo>
                  <a:lnTo>
                    <a:pt x="12192000" y="0"/>
                  </a:lnTo>
                  <a:lnTo>
                    <a:pt x="12192000" y="5961526"/>
                  </a:lnTo>
                  <a:lnTo>
                    <a:pt x="0" y="5961526"/>
                  </a:lnTo>
                  <a:lnTo>
                    <a:pt x="0" y="0"/>
                  </a:lnTo>
                  <a:close/>
                </a:path>
              </a:pathLst>
            </a:custGeom>
            <a:blipFill>
              <a:blip r:embed="rId2">
                <a:extLst>
                  <a:ext uri="{96DAC541-7B7A-43D3-8B79-37D633B846F1}">
                    <asvg:svgBlip xmlns:asvg="http://schemas.microsoft.com/office/drawing/2016/SVG/main" r:embed="rId3"/>
                  </a:ext>
                </a:extLst>
              </a:blip>
              <a:stretch>
                <a:fillRect l="-8463" r="-8463"/>
              </a:stretch>
            </a:blipFill>
          </p:spPr>
          <p:txBody>
            <a:bodyPr/>
            <a:lstStyle/>
            <a:p>
              <a:endParaRPr lang="en-US"/>
            </a:p>
          </p:txBody>
        </p:sp>
        <p:sp>
          <p:nvSpPr>
            <p:cNvPr id="4" name="TextBox 4"/>
            <p:cNvSpPr txBox="1"/>
            <p:nvPr/>
          </p:nvSpPr>
          <p:spPr>
            <a:xfrm>
              <a:off x="1442161" y="921523"/>
              <a:ext cx="9137658" cy="4700016"/>
            </a:xfrm>
            <a:prstGeom prst="rect">
              <a:avLst/>
            </a:prstGeom>
          </p:spPr>
          <p:txBody>
            <a:bodyPr lIns="0" tIns="0" rIns="0" bIns="0" rtlCol="0" anchor="t">
              <a:spAutoFit/>
            </a:bodyPr>
            <a:lstStyle/>
            <a:p>
              <a:pPr algn="l">
                <a:lnSpc>
                  <a:spcPts val="6637"/>
                </a:lnSpc>
              </a:pPr>
              <a:r>
                <a:rPr lang="en-US" sz="5531">
                  <a:solidFill>
                    <a:srgbClr val="474242"/>
                  </a:solidFill>
                  <a:latin typeface="Jua"/>
                  <a:ea typeface="Jua"/>
                  <a:cs typeface="Jua"/>
                  <a:sym typeface="Jua"/>
                </a:rPr>
                <a:t>Activities</a:t>
              </a:r>
            </a:p>
            <a:p>
              <a:pPr algn="l">
                <a:lnSpc>
                  <a:spcPts val="5120"/>
                </a:lnSpc>
              </a:pPr>
              <a:endParaRPr lang="en-US" sz="5531">
                <a:solidFill>
                  <a:srgbClr val="474242"/>
                </a:solidFill>
                <a:latin typeface="Jua"/>
                <a:ea typeface="Jua"/>
                <a:cs typeface="Jua"/>
                <a:sym typeface="Jua"/>
              </a:endParaRPr>
            </a:p>
            <a:p>
              <a:pPr algn="l">
                <a:lnSpc>
                  <a:spcPts val="5120"/>
                </a:lnSpc>
              </a:pPr>
              <a:r>
                <a:rPr lang="en-US" sz="4267">
                  <a:solidFill>
                    <a:srgbClr val="474242"/>
                  </a:solidFill>
                  <a:latin typeface="Dreaming Outloud Sans"/>
                  <a:ea typeface="Dreaming Outloud Sans"/>
                  <a:cs typeface="Dreaming Outloud Sans"/>
                  <a:sym typeface="Dreaming Outloud Sans"/>
                </a:rPr>
                <a:t>To do list for work and life</a:t>
              </a:r>
            </a:p>
            <a:p>
              <a:pPr algn="l">
                <a:lnSpc>
                  <a:spcPts val="5120"/>
                </a:lnSpc>
              </a:pPr>
              <a:endParaRPr lang="en-US" sz="4267">
                <a:solidFill>
                  <a:srgbClr val="474242"/>
                </a:solidFill>
                <a:latin typeface="Dreaming Outloud Sans"/>
                <a:ea typeface="Dreaming Outloud Sans"/>
                <a:cs typeface="Dreaming Outloud Sans"/>
                <a:sym typeface="Dreaming Outloud Sans"/>
              </a:endParaRPr>
            </a:p>
            <a:p>
              <a:pPr algn="ctr">
                <a:lnSpc>
                  <a:spcPts val="5120"/>
                </a:lnSpc>
                <a:spcBef>
                  <a:spcPct val="0"/>
                </a:spcBef>
              </a:pPr>
              <a:endParaRPr lang="en-US" sz="4267">
                <a:solidFill>
                  <a:srgbClr val="474242"/>
                </a:solidFill>
                <a:latin typeface="Dreaming Outloud Sans"/>
                <a:ea typeface="Dreaming Outloud Sans"/>
                <a:cs typeface="Dreaming Outloud Sans"/>
                <a:sym typeface="Dreaming Outloud Sans"/>
              </a:endParaRPr>
            </a:p>
          </p:txBody>
        </p:sp>
      </p:grpSp>
      <p:sp>
        <p:nvSpPr>
          <p:cNvPr id="5" name="Freeform 5"/>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811971" y="285759"/>
            <a:ext cx="7945593" cy="1962150"/>
            <a:chOff x="0" y="0"/>
            <a:chExt cx="10594123" cy="2616200"/>
          </a:xfrm>
        </p:grpSpPr>
        <p:sp>
          <p:nvSpPr>
            <p:cNvPr id="8" name="TextBox 8"/>
            <p:cNvSpPr txBox="1"/>
            <p:nvPr/>
          </p:nvSpPr>
          <p:spPr>
            <a:xfrm>
              <a:off x="0" y="-161925"/>
              <a:ext cx="10594123" cy="2778125"/>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Main </a:t>
              </a:r>
              <a:r>
                <a:rPr lang="en-US" sz="6491">
                  <a:solidFill>
                    <a:srgbClr val="F0CECC"/>
                  </a:solidFill>
                  <a:latin typeface="Jua"/>
                  <a:ea typeface="Jua"/>
                  <a:cs typeface="Jua"/>
                  <a:sym typeface="Jua"/>
                </a:rPr>
                <a:t>features</a:t>
              </a:r>
              <a:r>
                <a:rPr lang="en-US" sz="6491">
                  <a:solidFill>
                    <a:srgbClr val="474242"/>
                  </a:solidFill>
                  <a:latin typeface="Jua"/>
                  <a:ea typeface="Jua"/>
                  <a:cs typeface="Jua"/>
                  <a:sym typeface="Jua"/>
                </a:rPr>
                <a:t> we want to achieve</a:t>
              </a:r>
            </a:p>
          </p:txBody>
        </p:sp>
        <p:sp>
          <p:nvSpPr>
            <p:cNvPr id="9" name="Freeform 9"/>
            <p:cNvSpPr/>
            <p:nvPr/>
          </p:nvSpPr>
          <p:spPr>
            <a:xfrm>
              <a:off x="5077783" y="668909"/>
              <a:ext cx="4710847" cy="796561"/>
            </a:xfrm>
            <a:custGeom>
              <a:avLst/>
              <a:gdLst/>
              <a:ahLst/>
              <a:cxnLst/>
              <a:rect l="l" t="t" r="r" b="b"/>
              <a:pathLst>
                <a:path w="4710847" h="796561">
                  <a:moveTo>
                    <a:pt x="0" y="0"/>
                  </a:moveTo>
                  <a:lnTo>
                    <a:pt x="4710848" y="0"/>
                  </a:lnTo>
                  <a:lnTo>
                    <a:pt x="4710848" y="796561"/>
                  </a:lnTo>
                  <a:lnTo>
                    <a:pt x="0" y="79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0" name="Freeform 10"/>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2509017" y="2247909"/>
            <a:ext cx="3783203" cy="7780367"/>
          </a:xfrm>
          <a:custGeom>
            <a:avLst/>
            <a:gdLst/>
            <a:ahLst/>
            <a:cxnLst/>
            <a:rect l="l" t="t" r="r" b="b"/>
            <a:pathLst>
              <a:path w="3783203" h="7780367">
                <a:moveTo>
                  <a:pt x="0" y="0"/>
                </a:moveTo>
                <a:lnTo>
                  <a:pt x="3783204" y="0"/>
                </a:lnTo>
                <a:lnTo>
                  <a:pt x="3783204" y="7780367"/>
                </a:lnTo>
                <a:lnTo>
                  <a:pt x="0" y="7780367"/>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EFE0"/>
        </a:solidFill>
        <a:effectLst/>
      </p:bgPr>
    </p:bg>
    <p:spTree>
      <p:nvGrpSpPr>
        <p:cNvPr id="1" name=""/>
        <p:cNvGrpSpPr/>
        <p:nvPr/>
      </p:nvGrpSpPr>
      <p:grpSpPr>
        <a:xfrm>
          <a:off x="0" y="0"/>
          <a:ext cx="0" cy="0"/>
          <a:chOff x="0" y="0"/>
          <a:chExt cx="0" cy="0"/>
        </a:xfrm>
      </p:grpSpPr>
      <p:grpSp>
        <p:nvGrpSpPr>
          <p:cNvPr id="2" name="Group 2"/>
          <p:cNvGrpSpPr/>
          <p:nvPr/>
        </p:nvGrpSpPr>
        <p:grpSpPr>
          <a:xfrm>
            <a:off x="1186383" y="1823050"/>
            <a:ext cx="15076161" cy="7931285"/>
            <a:chOff x="0" y="0"/>
            <a:chExt cx="20101547" cy="10575047"/>
          </a:xfrm>
        </p:grpSpPr>
        <p:sp>
          <p:nvSpPr>
            <p:cNvPr id="3" name="Freeform 3"/>
            <p:cNvSpPr/>
            <p:nvPr/>
          </p:nvSpPr>
          <p:spPr>
            <a:xfrm>
              <a:off x="0" y="0"/>
              <a:ext cx="20101547" cy="10575047"/>
            </a:xfrm>
            <a:custGeom>
              <a:avLst/>
              <a:gdLst/>
              <a:ahLst/>
              <a:cxnLst/>
              <a:rect l="l" t="t" r="r" b="b"/>
              <a:pathLst>
                <a:path w="20101547" h="10575047">
                  <a:moveTo>
                    <a:pt x="0" y="0"/>
                  </a:moveTo>
                  <a:lnTo>
                    <a:pt x="20101547" y="0"/>
                  </a:lnTo>
                  <a:lnTo>
                    <a:pt x="20101547" y="10575047"/>
                  </a:lnTo>
                  <a:lnTo>
                    <a:pt x="0" y="10575047"/>
                  </a:lnTo>
                  <a:lnTo>
                    <a:pt x="0" y="0"/>
                  </a:lnTo>
                  <a:close/>
                </a:path>
              </a:pathLst>
            </a:custGeom>
            <a:blipFill>
              <a:blip r:embed="rId2">
                <a:extLst>
                  <a:ext uri="{96DAC541-7B7A-43D3-8B79-37D633B846F1}">
                    <asvg:svgBlip xmlns:asvg="http://schemas.microsoft.com/office/drawing/2016/SVG/main" r:embed="rId3"/>
                  </a:ext>
                </a:extLst>
              </a:blip>
              <a:stretch>
                <a:fillRect l="-12901" r="-12901"/>
              </a:stretch>
            </a:blipFill>
          </p:spPr>
          <p:txBody>
            <a:bodyPr/>
            <a:lstStyle/>
            <a:p>
              <a:endParaRPr lang="en-US"/>
            </a:p>
          </p:txBody>
        </p:sp>
        <p:sp>
          <p:nvSpPr>
            <p:cNvPr id="4" name="TextBox 4"/>
            <p:cNvSpPr txBox="1"/>
            <p:nvPr/>
          </p:nvSpPr>
          <p:spPr>
            <a:xfrm>
              <a:off x="2377761" y="864759"/>
              <a:ext cx="15065703" cy="9383775"/>
            </a:xfrm>
            <a:prstGeom prst="rect">
              <a:avLst/>
            </a:prstGeom>
          </p:spPr>
          <p:txBody>
            <a:bodyPr lIns="0" tIns="0" rIns="0" bIns="0" rtlCol="0" anchor="t">
              <a:spAutoFit/>
            </a:bodyPr>
            <a:lstStyle/>
            <a:p>
              <a:pPr algn="l">
                <a:lnSpc>
                  <a:spcPts val="6301"/>
                </a:lnSpc>
              </a:pPr>
              <a:r>
                <a:rPr lang="en-US" sz="5250">
                  <a:solidFill>
                    <a:srgbClr val="474242"/>
                  </a:solidFill>
                  <a:latin typeface="Jua"/>
                  <a:ea typeface="Jua"/>
                  <a:cs typeface="Jua"/>
                  <a:sym typeface="Jua"/>
                </a:rPr>
                <a:t>Mood Tracker</a:t>
              </a:r>
            </a:p>
            <a:p>
              <a:pPr algn="l">
                <a:lnSpc>
                  <a:spcPts val="4860"/>
                </a:lnSpc>
              </a:pPr>
              <a:endParaRPr lang="en-US" sz="5250">
                <a:solidFill>
                  <a:srgbClr val="474242"/>
                </a:solidFill>
                <a:latin typeface="Jua"/>
                <a:ea typeface="Jua"/>
                <a:cs typeface="Jua"/>
                <a:sym typeface="Jua"/>
              </a:endParaRPr>
            </a:p>
            <a:p>
              <a:pPr algn="l">
                <a:lnSpc>
                  <a:spcPts val="4860"/>
                </a:lnSpc>
              </a:pPr>
              <a:r>
                <a:rPr lang="en-US" sz="4050">
                  <a:solidFill>
                    <a:srgbClr val="474242"/>
                  </a:solidFill>
                  <a:latin typeface="Dreaming Outloud Sans"/>
                  <a:ea typeface="Dreaming Outloud Sans"/>
                  <a:cs typeface="Dreaming Outloud Sans"/>
                  <a:sym typeface="Dreaming Outloud Sans"/>
                </a:rPr>
                <a:t>· Log daily moods (e.g., Good, Poor, OK) and write journals reflecting thoughts and feelings.</a:t>
              </a:r>
            </a:p>
            <a:p>
              <a:pPr algn="l">
                <a:lnSpc>
                  <a:spcPts val="4860"/>
                </a:lnSpc>
              </a:pPr>
              <a:r>
                <a:rPr lang="en-US" sz="4050">
                  <a:solidFill>
                    <a:srgbClr val="474242"/>
                  </a:solidFill>
                  <a:latin typeface="Dreaming Outloud Sans"/>
                  <a:ea typeface="Dreaming Outloud Sans"/>
                  <a:cs typeface="Dreaming Outloud Sans"/>
                  <a:sym typeface="Dreaming Outloud Sans"/>
                </a:rPr>
                <a:t>· Take photos directly from the app, providing a visual element to mood entries.</a:t>
              </a:r>
            </a:p>
            <a:p>
              <a:pPr algn="l">
                <a:lnSpc>
                  <a:spcPts val="4860"/>
                </a:lnSpc>
              </a:pPr>
              <a:r>
                <a:rPr lang="en-US" sz="4050">
                  <a:solidFill>
                    <a:srgbClr val="474242"/>
                  </a:solidFill>
                  <a:latin typeface="Dreaming Outloud Sans"/>
                  <a:ea typeface="Dreaming Outloud Sans"/>
                  <a:cs typeface="Dreaming Outloud Sans"/>
                  <a:sym typeface="Dreaming Outloud Sans"/>
                </a:rPr>
                <a:t>· Select wellness-related locations (e.g., meditation spots, parks) on an interactive map using OpenStreetMap API.</a:t>
              </a:r>
            </a:p>
            <a:p>
              <a:pPr algn="l">
                <a:lnSpc>
                  <a:spcPts val="4860"/>
                </a:lnSpc>
              </a:pPr>
              <a:endParaRPr lang="en-US" sz="4050">
                <a:solidFill>
                  <a:srgbClr val="474242"/>
                </a:solidFill>
                <a:latin typeface="Dreaming Outloud Sans"/>
                <a:ea typeface="Dreaming Outloud Sans"/>
                <a:cs typeface="Dreaming Outloud Sans"/>
                <a:sym typeface="Dreaming Outloud Sans"/>
              </a:endParaRPr>
            </a:p>
            <a:p>
              <a:pPr algn="ctr">
                <a:lnSpc>
                  <a:spcPts val="4860"/>
                </a:lnSpc>
                <a:spcBef>
                  <a:spcPct val="0"/>
                </a:spcBef>
              </a:pPr>
              <a:endParaRPr lang="en-US" sz="4050">
                <a:solidFill>
                  <a:srgbClr val="474242"/>
                </a:solidFill>
                <a:latin typeface="Dreaming Outloud Sans"/>
                <a:ea typeface="Dreaming Outloud Sans"/>
                <a:cs typeface="Dreaming Outloud Sans"/>
                <a:sym typeface="Dreaming Outloud Sans"/>
              </a:endParaRPr>
            </a:p>
          </p:txBody>
        </p:sp>
      </p:grpSp>
      <p:sp>
        <p:nvSpPr>
          <p:cNvPr id="5" name="Freeform 5"/>
          <p:cNvSpPr/>
          <p:nvPr/>
        </p:nvSpPr>
        <p:spPr>
          <a:xfrm rot="-3497314">
            <a:off x="1673165" y="1474744"/>
            <a:ext cx="1808295" cy="2152732"/>
          </a:xfrm>
          <a:custGeom>
            <a:avLst/>
            <a:gdLst/>
            <a:ahLst/>
            <a:cxnLst/>
            <a:rect l="l" t="t" r="r" b="b"/>
            <a:pathLst>
              <a:path w="1808295" h="2152732">
                <a:moveTo>
                  <a:pt x="0" y="0"/>
                </a:moveTo>
                <a:lnTo>
                  <a:pt x="1808294" y="0"/>
                </a:lnTo>
                <a:lnTo>
                  <a:pt x="1808294"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3497314">
            <a:off x="14464829" y="8364049"/>
            <a:ext cx="1808295" cy="2152732"/>
          </a:xfrm>
          <a:custGeom>
            <a:avLst/>
            <a:gdLst/>
            <a:ahLst/>
            <a:cxnLst/>
            <a:rect l="l" t="t" r="r" b="b"/>
            <a:pathLst>
              <a:path w="1808295" h="2152732">
                <a:moveTo>
                  <a:pt x="0" y="0"/>
                </a:moveTo>
                <a:lnTo>
                  <a:pt x="1808295" y="0"/>
                </a:lnTo>
                <a:lnTo>
                  <a:pt x="1808295" y="2152732"/>
                </a:lnTo>
                <a:lnTo>
                  <a:pt x="0" y="2152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811971" y="123834"/>
            <a:ext cx="7945593" cy="1143000"/>
          </a:xfrm>
          <a:prstGeom prst="rect">
            <a:avLst/>
          </a:prstGeom>
        </p:spPr>
        <p:txBody>
          <a:bodyPr lIns="0" tIns="0" rIns="0" bIns="0" rtlCol="0" anchor="t">
            <a:spAutoFit/>
          </a:bodyPr>
          <a:lstStyle/>
          <a:p>
            <a:pPr algn="ctr">
              <a:lnSpc>
                <a:spcPts val="7789"/>
              </a:lnSpc>
            </a:pPr>
            <a:r>
              <a:rPr lang="en-US" sz="6491">
                <a:solidFill>
                  <a:srgbClr val="474242"/>
                </a:solidFill>
                <a:latin typeface="Jua"/>
                <a:ea typeface="Jua"/>
                <a:cs typeface="Jua"/>
                <a:sym typeface="Jua"/>
              </a:rPr>
              <a:t>Tools-Mood Tracker</a:t>
            </a:r>
          </a:p>
        </p:txBody>
      </p:sp>
      <p:sp>
        <p:nvSpPr>
          <p:cNvPr id="8" name="Freeform 8"/>
          <p:cNvSpPr/>
          <p:nvPr/>
        </p:nvSpPr>
        <p:spPr>
          <a:xfrm>
            <a:off x="-877904" y="8105469"/>
            <a:ext cx="3267752" cy="3297731"/>
          </a:xfrm>
          <a:custGeom>
            <a:avLst/>
            <a:gdLst/>
            <a:ahLst/>
            <a:cxnLst/>
            <a:rect l="l" t="t" r="r" b="b"/>
            <a:pathLst>
              <a:path w="3267752" h="3297731">
                <a:moveTo>
                  <a:pt x="0" y="0"/>
                </a:moveTo>
                <a:lnTo>
                  <a:pt x="3267752" y="0"/>
                </a:lnTo>
                <a:lnTo>
                  <a:pt x="3267752" y="3297731"/>
                </a:lnTo>
                <a:lnTo>
                  <a:pt x="0" y="3297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TotalTime>
  <Words>531</Words>
  <Application>Microsoft Macintosh PowerPoint</Application>
  <PresentationFormat>Custom</PresentationFormat>
  <Paragraphs>98</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Jua</vt:lpstr>
      <vt:lpstr>Aptos</vt:lpstr>
      <vt:lpstr>Arial</vt:lpstr>
      <vt:lpstr>Google Sans</vt:lpstr>
      <vt:lpstr>Dreaming Outloud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Multicolor Playful Rainbow Organic Floral Wellness Presentation 副本</dc:title>
  <cp:lastModifiedBy>Shuojun Chen</cp:lastModifiedBy>
  <cp:revision>4</cp:revision>
  <dcterms:created xsi:type="dcterms:W3CDTF">2006-08-16T00:00:00Z</dcterms:created>
  <dcterms:modified xsi:type="dcterms:W3CDTF">2024-12-05T09:03:55Z</dcterms:modified>
  <dc:identifier>DAGYXGFtFDY</dc:identifier>
</cp:coreProperties>
</file>